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59" r:id="rId4"/>
    <p:sldId id="260" r:id="rId5"/>
    <p:sldId id="273" r:id="rId6"/>
    <p:sldId id="261" r:id="rId7"/>
    <p:sldId id="262" r:id="rId8"/>
    <p:sldId id="276" r:id="rId9"/>
    <p:sldId id="275" r:id="rId10"/>
    <p:sldId id="263" r:id="rId11"/>
    <p:sldId id="264" r:id="rId12"/>
    <p:sldId id="277" r:id="rId13"/>
    <p:sldId id="265" r:id="rId14"/>
    <p:sldId id="278" r:id="rId15"/>
    <p:sldId id="267" r:id="rId16"/>
    <p:sldId id="268" r:id="rId17"/>
    <p:sldId id="279" r:id="rId18"/>
    <p:sldId id="269" r:id="rId19"/>
    <p:sldId id="280" r:id="rId20"/>
    <p:sldId id="270" r:id="rId21"/>
    <p:sldId id="271" r:id="rId22"/>
    <p:sldId id="281" r:id="rId23"/>
    <p:sldId id="282" r:id="rId24"/>
    <p:sldId id="283" r:id="rId25"/>
    <p:sldId id="284" r:id="rId26"/>
    <p:sldId id="28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24" autoAdjust="0"/>
  </p:normalViewPr>
  <p:slideViewPr>
    <p:cSldViewPr snapToGrid="0" snapToObjects="1">
      <p:cViewPr varScale="1">
        <p:scale>
          <a:sx n="87" d="100"/>
          <a:sy n="87" d="100"/>
        </p:scale>
        <p:origin x="-14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EBFBC-B1C2-3341-B040-CE1C1EE2C4AC}" type="datetimeFigureOut">
              <a:rPr lang="en-US" smtClean="0"/>
              <a:t>16-08-04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35253-1C9B-5B4F-A79D-2EDFA2F64FF1}" type="slidenum">
              <a:rPr lang="en-US" smtClean="0"/>
              <a:t>‹#›</a:t>
            </a:fld>
            <a:endParaRPr lang="en-US"/>
          </a:p>
        </p:txBody>
      </p:sp>
    </p:spTree>
    <p:extLst>
      <p:ext uri="{BB962C8B-B14F-4D97-AF65-F5344CB8AC3E}">
        <p14:creationId xmlns:p14="http://schemas.microsoft.com/office/powerpoint/2010/main" val="832184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hc-sc.gc.ca/fn-an/food-guide-aliment/educ-comm/index-eng.php"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hc-sc.gc.ca/fn-an/food-guide-aliment/educ-comm/index-eng.php"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hc-sc.gc.ca/fn-an/food-guide-aliment/educ-comm/index-eng.php"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1: Respecting Differences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Understand the things that can make us different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Physical (e.g., appearances)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Emotional (e.g., feelings)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Health (e.g., conditions)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Know that all differences are okay and make us unique</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“Differences”</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Colouring Sheet, Follow the Pattern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Can you name one thing that we all have in common? </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all have ears, eyes, noses etc.</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something that makes us different from each other?</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Appearances (hair/eye colour, glasses)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Family from another country</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Hobbies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Health</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okay to be different?</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Ask children to put up their hands for different categories to show that we’re all different (e.g. “Who has green eyes? Blue eyes? Brown eyes?”). Should we ever make fun or tease someone for being different? No. We’re all different in so many ways, so we should never make fun of those differences. Some of us have different bodies and health issues. Some people can’t eat the same foods as everybody else.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what it’s called when certain foods make someone sick?</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Food allergies. People with food allergies are different because they can’t eat all of the same foods as everybody else. They can get very sick by eating foods they’re allergic to. Some people are allergic to peanuts, nuts, milk or many other foods. </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somebody with a food allergy?</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Did you know there are students in our class/school that have food allergies? </a:t>
            </a:r>
            <a:r>
              <a:rPr lang="en-CA" sz="1200" kern="1200" dirty="0" smtClean="0">
                <a:solidFill>
                  <a:schemeClr val="tx1"/>
                </a:solidFill>
                <a:effectLst/>
                <a:latin typeface="+mn-lt"/>
                <a:ea typeface="+mn-ea"/>
                <a:cs typeface="+mn-cs"/>
              </a:rPr>
              <a:t>We can all help them stay safe!</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3</a:t>
            </a:fld>
            <a:endParaRPr lang="en-US"/>
          </a:p>
        </p:txBody>
      </p:sp>
    </p:spTree>
    <p:extLst>
      <p:ext uri="{BB962C8B-B14F-4D97-AF65-F5344CB8AC3E}">
        <p14:creationId xmlns:p14="http://schemas.microsoft.com/office/powerpoint/2010/main" val="120258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3: Inclusion</a:t>
            </a:r>
          </a:p>
          <a:p>
            <a:endParaRPr lang="en-CA" sz="105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To develop a sense of empathy for those who have food allergies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To realize that living with a food allergy can be difficult and that support is needed</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Remember that everybody should be included no matter their differences</a:t>
            </a:r>
            <a:endParaRPr lang="en-CA" sz="1100" kern="1200" dirty="0" smtClean="0">
              <a:solidFill>
                <a:schemeClr val="tx1"/>
              </a:solidFill>
              <a:effectLst/>
              <a:latin typeface="+mn-lt"/>
              <a:ea typeface="+mn-ea"/>
              <a:cs typeface="+mn-cs"/>
            </a:endParaRPr>
          </a:p>
          <a:p>
            <a:endParaRPr lang="en-CA" sz="11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“May Contain Peanuts/Nuts”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Lunch</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Jerome</a:t>
            </a:r>
            <a:endParaRPr lang="en-CA" sz="11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Colouring</a:t>
            </a:r>
            <a:r>
              <a:rPr lang="en-US" sz="1200" kern="1200" dirty="0" smtClean="0">
                <a:solidFill>
                  <a:schemeClr val="tx1"/>
                </a:solidFill>
                <a:effectLst/>
                <a:latin typeface="+mn-lt"/>
                <a:ea typeface="+mn-ea"/>
                <a:cs typeface="+mn-cs"/>
              </a:rPr>
              <a:t> Sheets (</a:t>
            </a:r>
            <a:r>
              <a:rPr lang="en-US" sz="1200" kern="1200" dirty="0" err="1" smtClean="0">
                <a:solidFill>
                  <a:schemeClr val="tx1"/>
                </a:solidFill>
                <a:effectLst/>
                <a:latin typeface="+mn-lt"/>
                <a:ea typeface="+mn-ea"/>
                <a:cs typeface="+mn-cs"/>
              </a:rPr>
              <a:t>Differnces</a:t>
            </a:r>
            <a:r>
              <a:rPr lang="en-US" sz="1200" kern="1200" dirty="0" smtClean="0">
                <a:solidFill>
                  <a:schemeClr val="tx1"/>
                </a:solidFill>
                <a:effectLst/>
                <a:latin typeface="+mn-lt"/>
                <a:ea typeface="+mn-ea"/>
                <a:cs typeface="+mn-cs"/>
              </a:rPr>
              <a:t>, Hand Washing, No Sharing Food)</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people choose to have food allergies?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Remind students that we’re all different and that we never make fun or tease someone for their differences.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one knows why people have food allergies. There is no cure for them, which is why we all need to take them seriously and help others stay safe.</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would you feel if you were unable to eat one of your </a:t>
            </a:r>
            <a:r>
              <a:rPr lang="en-US" sz="1200" b="1" kern="1200" dirty="0" err="1" smtClean="0">
                <a:solidFill>
                  <a:schemeClr val="tx1"/>
                </a:solidFill>
                <a:effectLst/>
                <a:latin typeface="+mn-lt"/>
                <a:ea typeface="+mn-ea"/>
                <a:cs typeface="+mn-cs"/>
              </a:rPr>
              <a:t>favourite</a:t>
            </a:r>
            <a:r>
              <a:rPr lang="en-US" sz="1200" b="1" kern="1200" dirty="0" smtClean="0">
                <a:solidFill>
                  <a:schemeClr val="tx1"/>
                </a:solidFill>
                <a:effectLst/>
                <a:latin typeface="+mn-lt"/>
                <a:ea typeface="+mn-ea"/>
                <a:cs typeface="+mn-cs"/>
              </a:rPr>
              <a:t> foods?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would you feel at a birthday party if you were unable to eat the birthday cake?</a:t>
            </a:r>
            <a:endParaRPr lang="en-CA"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can we do at birthday parties or celebrations to make sure everybody is included?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Make sure we invite everyone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Include everyone in games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Wash our hands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 share food</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Instead of having a celebration where everyone receives food, what could we give out instead?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Ideas could be stickers, pencils etc.</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Opportunity to remind about classroom celebration policies.</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12</a:t>
            </a:fld>
            <a:endParaRPr lang="en-US"/>
          </a:p>
        </p:txBody>
      </p:sp>
    </p:spTree>
    <p:extLst>
      <p:ext uri="{BB962C8B-B14F-4D97-AF65-F5344CB8AC3E}">
        <p14:creationId xmlns:p14="http://schemas.microsoft.com/office/powerpoint/2010/main" val="148676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4: Hand-Washing - Glitter Experiment</a:t>
            </a: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Objectives: </a:t>
            </a:r>
            <a:endParaRPr lang="en-CA"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How, when and why we wash our hands</a:t>
            </a:r>
          </a:p>
          <a:p>
            <a:pPr marL="171450" lvl="0" indent="-171450">
              <a:buFont typeface="Arial"/>
              <a:buChar char="•"/>
            </a:pPr>
            <a:r>
              <a:rPr lang="en-CA" sz="1200" kern="1200" dirty="0" smtClean="0">
                <a:solidFill>
                  <a:schemeClr val="tx1"/>
                </a:solidFill>
                <a:effectLst/>
                <a:latin typeface="+mn-lt"/>
                <a:ea typeface="+mn-ea"/>
                <a:cs typeface="+mn-cs"/>
              </a:rPr>
              <a:t>Enforcing the routine and importance of washing hands before and after meals</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Glitter</a:t>
            </a:r>
          </a:p>
          <a:p>
            <a:pPr lvl="0"/>
            <a:r>
              <a:rPr lang="en-CA" sz="1200" kern="1200" dirty="0" smtClean="0">
                <a:solidFill>
                  <a:schemeClr val="tx1"/>
                </a:solidFill>
                <a:effectLst/>
                <a:latin typeface="+mn-lt"/>
                <a:ea typeface="+mn-ea"/>
                <a:cs typeface="+mn-cs"/>
              </a:rPr>
              <a:t>A bowl of water</a:t>
            </a:r>
          </a:p>
          <a:p>
            <a:pPr lvl="0"/>
            <a:r>
              <a:rPr lang="en-CA" sz="1200" kern="1200" dirty="0" smtClean="0">
                <a:solidFill>
                  <a:schemeClr val="tx1"/>
                </a:solidFill>
                <a:effectLst/>
                <a:latin typeface="+mn-lt"/>
                <a:ea typeface="+mn-ea"/>
                <a:cs typeface="+mn-cs"/>
              </a:rPr>
              <a:t>Soap</a:t>
            </a:r>
          </a:p>
          <a:p>
            <a:pPr lvl="0"/>
            <a:r>
              <a:rPr lang="en-CA" sz="1200" kern="1200" dirty="0" smtClean="0">
                <a:solidFill>
                  <a:schemeClr val="tx1"/>
                </a:solidFill>
                <a:effectLst/>
                <a:latin typeface="+mn-lt"/>
                <a:ea typeface="+mn-ea"/>
                <a:cs typeface="+mn-cs"/>
              </a:rPr>
              <a:t>Hand sanitizer</a:t>
            </a:r>
          </a:p>
          <a:p>
            <a:pPr lvl="0"/>
            <a:r>
              <a:rPr lang="en-CA" sz="1200" kern="1200" dirty="0" smtClean="0">
                <a:solidFill>
                  <a:schemeClr val="tx1"/>
                </a:solidFill>
                <a:effectLst/>
                <a:latin typeface="+mn-lt"/>
                <a:ea typeface="+mn-ea"/>
                <a:cs typeface="+mn-cs"/>
              </a:rPr>
              <a:t>Paper towel</a:t>
            </a:r>
          </a:p>
          <a:p>
            <a:pPr lvl="0"/>
            <a:r>
              <a:rPr lang="en-CA" sz="1200" kern="1200" dirty="0" smtClean="0">
                <a:solidFill>
                  <a:schemeClr val="tx1"/>
                </a:solidFill>
                <a:effectLst/>
                <a:latin typeface="+mn-lt"/>
                <a:ea typeface="+mn-ea"/>
                <a:cs typeface="+mn-cs"/>
              </a:rPr>
              <a:t>Hand Washing Colouring Sheet</a:t>
            </a:r>
          </a:p>
          <a:p>
            <a:pPr lvl="0"/>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Demonstration with a few students in the front of the class</a:t>
            </a: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2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is better at getting rid of food off of our hands? Soap and water, or hand sanitizer?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Let’s do an experiment to find out!</a:t>
            </a:r>
          </a:p>
          <a:p>
            <a:pPr marL="171450" lvl="0" indent="-171450">
              <a:buFont typeface="Arial"/>
              <a:buChar char="•"/>
            </a:pPr>
            <a:r>
              <a:rPr lang="en-CA" sz="1200" kern="1200" dirty="0" smtClean="0">
                <a:solidFill>
                  <a:schemeClr val="tx1"/>
                </a:solidFill>
                <a:effectLst/>
                <a:latin typeface="+mn-lt"/>
                <a:ea typeface="+mn-ea"/>
                <a:cs typeface="+mn-cs"/>
              </a:rPr>
              <a:t>Ask 4-6 volunteers come to the front of the class.</a:t>
            </a:r>
          </a:p>
          <a:p>
            <a:pPr marL="171450" lvl="0" indent="-171450">
              <a:buFont typeface="Arial"/>
              <a:buChar char="•"/>
            </a:pPr>
            <a:r>
              <a:rPr lang="en-CA" sz="1200" kern="1200" dirty="0" smtClean="0">
                <a:solidFill>
                  <a:schemeClr val="tx1"/>
                </a:solidFill>
                <a:effectLst/>
                <a:latin typeface="+mn-lt"/>
                <a:ea typeface="+mn-ea"/>
                <a:cs typeface="+mn-cs"/>
              </a:rPr>
              <a:t>Instruct them to cover one of their hands in glitter.</a:t>
            </a:r>
          </a:p>
          <a:p>
            <a:pPr marL="171450" lvl="0" indent="-171450">
              <a:buFont typeface="Arial"/>
              <a:buChar char="•"/>
            </a:pPr>
            <a:r>
              <a:rPr lang="en-CA" sz="1200" kern="1200" dirty="0" smtClean="0">
                <a:solidFill>
                  <a:schemeClr val="tx1"/>
                </a:solidFill>
                <a:effectLst/>
                <a:latin typeface="+mn-lt"/>
                <a:ea typeface="+mn-ea"/>
                <a:cs typeface="+mn-cs"/>
              </a:rPr>
              <a:t>Have all the volunteers shake each other’s clean hand with a glitter-filled hand to emphasize that every time we shake hands, the glitter is passed on.  </a:t>
            </a:r>
          </a:p>
          <a:p>
            <a:pPr marL="171450" lvl="0" indent="-171450">
              <a:buFont typeface="Arial"/>
              <a:buChar char="•"/>
            </a:pPr>
            <a:r>
              <a:rPr lang="en-CA" sz="1200" kern="1200" dirty="0" smtClean="0">
                <a:solidFill>
                  <a:schemeClr val="tx1"/>
                </a:solidFill>
                <a:effectLst/>
                <a:latin typeface="+mn-lt"/>
                <a:ea typeface="+mn-ea"/>
                <a:cs typeface="+mn-cs"/>
              </a:rPr>
              <a:t>Have a brainstorm session of what the glitter is representing (answer: dirt, germs or allergens).</a:t>
            </a:r>
          </a:p>
          <a:p>
            <a:pPr marL="171450" lvl="0" indent="-171450">
              <a:buFont typeface="Arial"/>
              <a:buChar char="•"/>
            </a:pPr>
            <a:r>
              <a:rPr lang="en-CA" sz="1200" kern="1200" dirty="0" smtClean="0">
                <a:solidFill>
                  <a:schemeClr val="tx1"/>
                </a:solidFill>
                <a:effectLst/>
                <a:latin typeface="+mn-lt"/>
                <a:ea typeface="+mn-ea"/>
                <a:cs typeface="+mn-cs"/>
              </a:rPr>
              <a:t>Now allow each student to dip their hands in the bowl of water, but not to use soap or allow them to dry their hands. Emphasize the importance of washing your hands properly by pointing out how </a:t>
            </a:r>
            <a:r>
              <a:rPr lang="en-CA" sz="1200" u="sng" kern="1200" dirty="0" smtClean="0">
                <a:solidFill>
                  <a:schemeClr val="tx1"/>
                </a:solidFill>
                <a:effectLst/>
                <a:latin typeface="+mn-lt"/>
                <a:ea typeface="+mn-ea"/>
                <a:cs typeface="+mn-cs"/>
              </a:rPr>
              <a:t>not</a:t>
            </a:r>
            <a:r>
              <a:rPr lang="en-CA" sz="1200" kern="1200" dirty="0" smtClean="0">
                <a:solidFill>
                  <a:schemeClr val="tx1"/>
                </a:solidFill>
                <a:effectLst/>
                <a:latin typeface="+mn-lt"/>
                <a:ea typeface="+mn-ea"/>
                <a:cs typeface="+mn-cs"/>
              </a:rPr>
              <a:t> all the glitter is gone from the students’ hands.</a:t>
            </a:r>
          </a:p>
          <a:p>
            <a:pPr marL="171450" lvl="0" indent="-171450">
              <a:buFont typeface="Arial"/>
              <a:buChar char="•"/>
            </a:pPr>
            <a:r>
              <a:rPr lang="en-CA" sz="1200" kern="1200" dirty="0" smtClean="0">
                <a:solidFill>
                  <a:schemeClr val="tx1"/>
                </a:solidFill>
                <a:effectLst/>
                <a:latin typeface="+mn-lt"/>
                <a:ea typeface="+mn-ea"/>
                <a:cs typeface="+mn-cs"/>
              </a:rPr>
              <a:t>Next, ask them to rub hand sanitizer on their hands to see that the glitter is still not gone.</a:t>
            </a:r>
          </a:p>
          <a:p>
            <a:pPr marL="171450" lvl="0" indent="-171450">
              <a:buFont typeface="Arial"/>
              <a:buChar char="•"/>
            </a:pPr>
            <a:r>
              <a:rPr lang="en-CA" sz="1200" kern="1200" dirty="0" smtClean="0">
                <a:solidFill>
                  <a:schemeClr val="tx1"/>
                </a:solidFill>
                <a:effectLst/>
                <a:latin typeface="+mn-lt"/>
                <a:ea typeface="+mn-ea"/>
                <a:cs typeface="+mn-cs"/>
              </a:rPr>
              <a:t>Now the students must wash their hands with soap and properly dry them with paper towel.</a:t>
            </a:r>
          </a:p>
          <a:p>
            <a:pPr marL="171450" lvl="0" indent="-171450">
              <a:buFont typeface="Arial"/>
              <a:buChar char="•"/>
            </a:pPr>
            <a:r>
              <a:rPr lang="en-CA" sz="1200" kern="1200" dirty="0" smtClean="0">
                <a:solidFill>
                  <a:schemeClr val="tx1"/>
                </a:solidFill>
                <a:effectLst/>
                <a:latin typeface="+mn-lt"/>
                <a:ea typeface="+mn-ea"/>
                <a:cs typeface="+mn-cs"/>
              </a:rPr>
              <a:t>The instructor should emphasize how now all the glitter is gone and thank the volunteers.</a:t>
            </a:r>
          </a:p>
          <a:p>
            <a:pPr marL="171450" indent="-171450">
              <a:buFont typeface="Arial"/>
              <a:buChar char="•"/>
            </a:pPr>
            <a:r>
              <a:rPr lang="en-CA" sz="1200" kern="1200" dirty="0" smtClean="0">
                <a:solidFill>
                  <a:schemeClr val="tx1"/>
                </a:solidFill>
                <a:effectLst/>
                <a:latin typeface="+mn-lt"/>
                <a:ea typeface="+mn-ea"/>
                <a:cs typeface="+mn-cs"/>
              </a:rPr>
              <a:t>Now brainstorm with students on when it is appropriate to wash your hands (before and after meals) to keep everyone safe and healthy.  </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13</a:t>
            </a:fld>
            <a:endParaRPr lang="en-US"/>
          </a:p>
        </p:txBody>
      </p:sp>
    </p:spTree>
    <p:extLst>
      <p:ext uri="{BB962C8B-B14F-4D97-AF65-F5344CB8AC3E}">
        <p14:creationId xmlns:p14="http://schemas.microsoft.com/office/powerpoint/2010/main" val="1659717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4: Hand-Washing - Glitter Experiment</a:t>
            </a: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Objectives: </a:t>
            </a:r>
            <a:endParaRPr lang="en-CA"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How, when and why we wash our hands</a:t>
            </a:r>
          </a:p>
          <a:p>
            <a:pPr marL="171450" lvl="0" indent="-171450">
              <a:buFont typeface="Arial"/>
              <a:buChar char="•"/>
            </a:pPr>
            <a:r>
              <a:rPr lang="en-CA" sz="1200" kern="1200" dirty="0" smtClean="0">
                <a:solidFill>
                  <a:schemeClr val="tx1"/>
                </a:solidFill>
                <a:effectLst/>
                <a:latin typeface="+mn-lt"/>
                <a:ea typeface="+mn-ea"/>
                <a:cs typeface="+mn-cs"/>
              </a:rPr>
              <a:t>Enforcing the routine and importance of washing hands before and after meals</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Glitter</a:t>
            </a:r>
          </a:p>
          <a:p>
            <a:pPr lvl="0"/>
            <a:r>
              <a:rPr lang="en-CA" sz="1200" kern="1200" dirty="0" smtClean="0">
                <a:solidFill>
                  <a:schemeClr val="tx1"/>
                </a:solidFill>
                <a:effectLst/>
                <a:latin typeface="+mn-lt"/>
                <a:ea typeface="+mn-ea"/>
                <a:cs typeface="+mn-cs"/>
              </a:rPr>
              <a:t>A bowl of water</a:t>
            </a:r>
          </a:p>
          <a:p>
            <a:pPr lvl="0"/>
            <a:r>
              <a:rPr lang="en-CA" sz="1200" kern="1200" dirty="0" smtClean="0">
                <a:solidFill>
                  <a:schemeClr val="tx1"/>
                </a:solidFill>
                <a:effectLst/>
                <a:latin typeface="+mn-lt"/>
                <a:ea typeface="+mn-ea"/>
                <a:cs typeface="+mn-cs"/>
              </a:rPr>
              <a:t>Soap</a:t>
            </a:r>
          </a:p>
          <a:p>
            <a:pPr lvl="0"/>
            <a:r>
              <a:rPr lang="en-CA" sz="1200" kern="1200" dirty="0" smtClean="0">
                <a:solidFill>
                  <a:schemeClr val="tx1"/>
                </a:solidFill>
                <a:effectLst/>
                <a:latin typeface="+mn-lt"/>
                <a:ea typeface="+mn-ea"/>
                <a:cs typeface="+mn-cs"/>
              </a:rPr>
              <a:t>Hand sanitizer</a:t>
            </a:r>
          </a:p>
          <a:p>
            <a:pPr lvl="0"/>
            <a:r>
              <a:rPr lang="en-CA" sz="1200" kern="1200" dirty="0" smtClean="0">
                <a:solidFill>
                  <a:schemeClr val="tx1"/>
                </a:solidFill>
                <a:effectLst/>
                <a:latin typeface="+mn-lt"/>
                <a:ea typeface="+mn-ea"/>
                <a:cs typeface="+mn-cs"/>
              </a:rPr>
              <a:t>Paper towel</a:t>
            </a:r>
          </a:p>
          <a:p>
            <a:pPr lvl="0"/>
            <a:r>
              <a:rPr lang="en-CA" sz="1200" kern="1200" dirty="0" smtClean="0">
                <a:solidFill>
                  <a:schemeClr val="tx1"/>
                </a:solidFill>
                <a:effectLst/>
                <a:latin typeface="+mn-lt"/>
                <a:ea typeface="+mn-ea"/>
                <a:cs typeface="+mn-cs"/>
              </a:rPr>
              <a:t>Hand Washing Colouring Sheet</a:t>
            </a:r>
          </a:p>
          <a:p>
            <a:pPr lvl="0"/>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Demonstration with a few students in the front of the class</a:t>
            </a: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2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is better at getting rid of food off of our hands? Soap and water, or hand sanitizer?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Let’s do an experiment to find out!</a:t>
            </a:r>
          </a:p>
          <a:p>
            <a:pPr marL="171450" lvl="0" indent="-171450">
              <a:buFont typeface="Arial"/>
              <a:buChar char="•"/>
            </a:pPr>
            <a:r>
              <a:rPr lang="en-CA" sz="1200" kern="1200" dirty="0" smtClean="0">
                <a:solidFill>
                  <a:schemeClr val="tx1"/>
                </a:solidFill>
                <a:effectLst/>
                <a:latin typeface="+mn-lt"/>
                <a:ea typeface="+mn-ea"/>
                <a:cs typeface="+mn-cs"/>
              </a:rPr>
              <a:t>Ask 4-6 volunteers come to the front of the class.</a:t>
            </a:r>
          </a:p>
          <a:p>
            <a:pPr marL="171450" lvl="0" indent="-171450">
              <a:buFont typeface="Arial"/>
              <a:buChar char="•"/>
            </a:pPr>
            <a:r>
              <a:rPr lang="en-CA" sz="1200" kern="1200" dirty="0" smtClean="0">
                <a:solidFill>
                  <a:schemeClr val="tx1"/>
                </a:solidFill>
                <a:effectLst/>
                <a:latin typeface="+mn-lt"/>
                <a:ea typeface="+mn-ea"/>
                <a:cs typeface="+mn-cs"/>
              </a:rPr>
              <a:t>Instruct them to cover one of their hands in glitter.</a:t>
            </a:r>
          </a:p>
          <a:p>
            <a:pPr marL="171450" lvl="0" indent="-171450">
              <a:buFont typeface="Arial"/>
              <a:buChar char="•"/>
            </a:pPr>
            <a:r>
              <a:rPr lang="en-CA" sz="1200" kern="1200" dirty="0" smtClean="0">
                <a:solidFill>
                  <a:schemeClr val="tx1"/>
                </a:solidFill>
                <a:effectLst/>
                <a:latin typeface="+mn-lt"/>
                <a:ea typeface="+mn-ea"/>
                <a:cs typeface="+mn-cs"/>
              </a:rPr>
              <a:t>Have all the volunteers shake each other’s clean hand with a glitter-filled hand to emphasize that every time we shake hands, the glitter is passed on.  </a:t>
            </a:r>
          </a:p>
          <a:p>
            <a:pPr marL="171450" lvl="0" indent="-171450">
              <a:buFont typeface="Arial"/>
              <a:buChar char="•"/>
            </a:pPr>
            <a:r>
              <a:rPr lang="en-CA" sz="1200" kern="1200" dirty="0" smtClean="0">
                <a:solidFill>
                  <a:schemeClr val="tx1"/>
                </a:solidFill>
                <a:effectLst/>
                <a:latin typeface="+mn-lt"/>
                <a:ea typeface="+mn-ea"/>
                <a:cs typeface="+mn-cs"/>
              </a:rPr>
              <a:t>Have a brainstorm session of what the glitter is representing (answer: dirt, germs or allergens).</a:t>
            </a:r>
          </a:p>
          <a:p>
            <a:pPr marL="171450" lvl="0" indent="-171450">
              <a:buFont typeface="Arial"/>
              <a:buChar char="•"/>
            </a:pPr>
            <a:r>
              <a:rPr lang="en-CA" sz="1200" kern="1200" dirty="0" smtClean="0">
                <a:solidFill>
                  <a:schemeClr val="tx1"/>
                </a:solidFill>
                <a:effectLst/>
                <a:latin typeface="+mn-lt"/>
                <a:ea typeface="+mn-ea"/>
                <a:cs typeface="+mn-cs"/>
              </a:rPr>
              <a:t>Now allow each student to dip their hands in the bowl of water, but not to use soap or allow them to dry their hands. Emphasize the importance of washing your hands properly by pointing out how </a:t>
            </a:r>
            <a:r>
              <a:rPr lang="en-CA" sz="1200" u="sng" kern="1200" dirty="0" smtClean="0">
                <a:solidFill>
                  <a:schemeClr val="tx1"/>
                </a:solidFill>
                <a:effectLst/>
                <a:latin typeface="+mn-lt"/>
                <a:ea typeface="+mn-ea"/>
                <a:cs typeface="+mn-cs"/>
              </a:rPr>
              <a:t>not</a:t>
            </a:r>
            <a:r>
              <a:rPr lang="en-CA" sz="1200" kern="1200" dirty="0" smtClean="0">
                <a:solidFill>
                  <a:schemeClr val="tx1"/>
                </a:solidFill>
                <a:effectLst/>
                <a:latin typeface="+mn-lt"/>
                <a:ea typeface="+mn-ea"/>
                <a:cs typeface="+mn-cs"/>
              </a:rPr>
              <a:t> all the glitter is gone from the students’ hands.</a:t>
            </a:r>
          </a:p>
          <a:p>
            <a:pPr marL="171450" lvl="0" indent="-171450">
              <a:buFont typeface="Arial"/>
              <a:buChar char="•"/>
            </a:pPr>
            <a:r>
              <a:rPr lang="en-CA" sz="1200" kern="1200" dirty="0" smtClean="0">
                <a:solidFill>
                  <a:schemeClr val="tx1"/>
                </a:solidFill>
                <a:effectLst/>
                <a:latin typeface="+mn-lt"/>
                <a:ea typeface="+mn-ea"/>
                <a:cs typeface="+mn-cs"/>
              </a:rPr>
              <a:t>Next, ask them to rub hand sanitizer on their hands to see that the glitter is still not gone.</a:t>
            </a:r>
          </a:p>
          <a:p>
            <a:pPr marL="171450" lvl="0" indent="-171450">
              <a:buFont typeface="Arial"/>
              <a:buChar char="•"/>
            </a:pPr>
            <a:r>
              <a:rPr lang="en-CA" sz="1200" kern="1200" dirty="0" smtClean="0">
                <a:solidFill>
                  <a:schemeClr val="tx1"/>
                </a:solidFill>
                <a:effectLst/>
                <a:latin typeface="+mn-lt"/>
                <a:ea typeface="+mn-ea"/>
                <a:cs typeface="+mn-cs"/>
              </a:rPr>
              <a:t>Now the students must wash their hands with soap and properly dry them with paper towel.</a:t>
            </a:r>
          </a:p>
          <a:p>
            <a:pPr marL="171450" lvl="0" indent="-171450">
              <a:buFont typeface="Arial"/>
              <a:buChar char="•"/>
            </a:pPr>
            <a:r>
              <a:rPr lang="en-CA" sz="1200" kern="1200" dirty="0" smtClean="0">
                <a:solidFill>
                  <a:schemeClr val="tx1"/>
                </a:solidFill>
                <a:effectLst/>
                <a:latin typeface="+mn-lt"/>
                <a:ea typeface="+mn-ea"/>
                <a:cs typeface="+mn-cs"/>
              </a:rPr>
              <a:t>The instructor should emphasize how now all the glitter is gone and thank the volunteers.</a:t>
            </a:r>
          </a:p>
          <a:p>
            <a:pPr marL="171450" indent="-171450">
              <a:buFont typeface="Arial"/>
              <a:buChar char="•"/>
            </a:pPr>
            <a:r>
              <a:rPr lang="en-CA" sz="1200" kern="1200" dirty="0" smtClean="0">
                <a:solidFill>
                  <a:schemeClr val="tx1"/>
                </a:solidFill>
                <a:effectLst/>
                <a:latin typeface="+mn-lt"/>
                <a:ea typeface="+mn-ea"/>
                <a:cs typeface="+mn-cs"/>
              </a:rPr>
              <a:t>Now brainstorm with students on when it is appropriate to wash your hands (before and after meals) to keep everyone safe and healthy.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14</a:t>
            </a:fld>
            <a:endParaRPr lang="en-US"/>
          </a:p>
        </p:txBody>
      </p:sp>
    </p:spTree>
    <p:extLst>
      <p:ext uri="{BB962C8B-B14F-4D97-AF65-F5344CB8AC3E}">
        <p14:creationId xmlns:p14="http://schemas.microsoft.com/office/powerpoint/2010/main" val="28760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5: Healthy Food Choices</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 </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To understand how and what it means to maintain a well-balanced diet according to the Canada Food Guide</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 importance of all food groups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How to make substitutions within the same food group if anyone is not able to eat a certain product in any food group</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Enforcing the rule to never share food</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3"/>
              </a:rPr>
              <a:t>Canada Food Guide</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Food Substitutes Worksheet</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Lunch Worksheet</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know what the four main food groups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Introduce Canada’s Food Guide and all four food groups </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it important to eat a balanced diet from these four food groups?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the importance of healthy eating and getting proper nutrition to help with growth, energy and overall health.</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food groups would the following allergens be in?</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Peanuts (meats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Milk (milk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Fish (meats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Wheat (grain products)</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should someone with food allergies do if they can’t eat certain foods that are considered healthy?</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Find substitutes through the Canada Food Guide.</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it important that we never share food?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Remind students that although some foods are healthy and safe for some, they may not be for everyone. It’s best to keep our food to ourselves.</a:t>
            </a:r>
            <a:endParaRPr lang="en-CA" sz="11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15</a:t>
            </a:fld>
            <a:endParaRPr lang="en-US"/>
          </a:p>
        </p:txBody>
      </p:sp>
    </p:spTree>
    <p:extLst>
      <p:ext uri="{BB962C8B-B14F-4D97-AF65-F5344CB8AC3E}">
        <p14:creationId xmlns:p14="http://schemas.microsoft.com/office/powerpoint/2010/main" val="3631045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5: Healthy Food Choices</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 </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To understand how and what it means to maintain a well-balanced diet according to the Canada Food Guide</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 importance of all food groups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How to make substitutions within the same food group if anyone is not able to eat a certain product in any food group</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Enforcing the rule to never share food</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3"/>
              </a:rPr>
              <a:t>Canada Food Guide</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Food Substitutes Worksheet</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Lunch Worksheet</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know what the four main food groups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Introduce Canada’s Food Guide and all four food groups </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it important to eat a balanced diet from these four food groups?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the importance of healthy eating and getting proper nutrition to help with growth, energy and overall health.</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food groups would the following allergens be in?</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Peanuts (meats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Milk (milk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Fish (meats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Wheat (grain products)</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should someone with food allergies do if they can’t eat certain foods that are considered healthy?</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Find substitutes through the Canada Food Guide.</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it important that we never share food?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Remind students that although some foods are healthy and safe for some, they may not be for everyone. It’s best to keep our food to ourselves.</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16</a:t>
            </a:fld>
            <a:endParaRPr lang="en-US"/>
          </a:p>
        </p:txBody>
      </p:sp>
    </p:spTree>
    <p:extLst>
      <p:ext uri="{BB962C8B-B14F-4D97-AF65-F5344CB8AC3E}">
        <p14:creationId xmlns:p14="http://schemas.microsoft.com/office/powerpoint/2010/main" val="259010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5: Healthy Food Choices</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 </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To understand how and what it means to maintain a well-balanced diet according to the Canada Food Guide</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 importance of all food groups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How to make substitutions within the same food group if anyone is not able to eat a certain product in any food group</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Enforcing the rule to never share food</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3"/>
              </a:rPr>
              <a:t>Canada Food Guide</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Food Substitutes Worksheet</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Lunch Worksheet</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know what the four main food groups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Introduce Canada’s Food Guide and all four food groups </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it important to eat a balanced diet from these four food groups?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the importance of healthy eating and getting proper nutrition to help with growth, energy and overall health.</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food groups would the following allergens be in?</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Peanuts (meats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Milk (milk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Fish (meats &amp; alternatives)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Wheat (grain products)</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should someone with food allergies do if they can’t eat certain foods that are considered healthy?</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Find substitutes through the Canada Food Guide.</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it important that we never share food?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Remind students that although some foods are healthy and safe for some, they may not be for everyone. It’s best to keep our food to ourselves.</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17</a:t>
            </a:fld>
            <a:endParaRPr lang="en-US"/>
          </a:p>
        </p:txBody>
      </p:sp>
    </p:spTree>
    <p:extLst>
      <p:ext uri="{BB962C8B-B14F-4D97-AF65-F5344CB8AC3E}">
        <p14:creationId xmlns:p14="http://schemas.microsoft.com/office/powerpoint/2010/main" val="146286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6: Symptoms of an Allergic Reaction</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Recognize the signs and symptoms of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Tell the teacher or an adults if you, or someone else is having an emergency </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a:t>
            </a:r>
            <a:r>
              <a:rPr lang="en-US" sz="1200" kern="1200" dirty="0" smtClean="0">
                <a:solidFill>
                  <a:schemeClr val="tx1"/>
                </a:solidFill>
                <a:effectLst/>
                <a:latin typeface="+mn-lt"/>
                <a:ea typeface="+mn-ea"/>
                <a:cs typeface="+mn-cs"/>
              </a:rPr>
              <a:t> Match the Symptoms</a:t>
            </a:r>
          </a:p>
          <a:p>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Does anybody know what “symptoms”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Explain how symptoms are strange signs that we get on our bodies when we get sick.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That’s what happens to our bodies when we get a cold or the flu.</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Are symptoms something we take seriously?</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It’s important to take notice if we ever feel strange or unwell.</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we do if we ever feel funny, or see someone else with strange signs or symptoms?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Who should we tell?</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would happen if someone with food allergies ate something that they are allergic to?</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They would get very sick with different symptoms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Swelling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Stomach cramps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Hives/rashes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Difficulty breathing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Sneezing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Dizziness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Where can these happen on the body?</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can we help prevent allergic reactions at school?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Allergic reactions are very serious and could send someone to the hospital. That’s why we don’t share food, wash our hands and take food allergies seriously. If we ever saw someone having strange symptoms, it’s important to speak up and tell an adult immediately.</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18</a:t>
            </a:fld>
            <a:endParaRPr lang="en-US"/>
          </a:p>
        </p:txBody>
      </p:sp>
    </p:spTree>
    <p:extLst>
      <p:ext uri="{BB962C8B-B14F-4D97-AF65-F5344CB8AC3E}">
        <p14:creationId xmlns:p14="http://schemas.microsoft.com/office/powerpoint/2010/main" val="2816447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6: Symptoms of an Allergic Reaction</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Recognize the signs and symptoms of an allergic reaction</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Tell the teacher or an adults if you, or someone else is having an emergency </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a:t>
            </a:r>
            <a:r>
              <a:rPr lang="en-US" sz="1200" kern="1200" dirty="0" smtClean="0">
                <a:solidFill>
                  <a:schemeClr val="tx1"/>
                </a:solidFill>
                <a:effectLst/>
                <a:latin typeface="+mn-lt"/>
                <a:ea typeface="+mn-ea"/>
                <a:cs typeface="+mn-cs"/>
              </a:rPr>
              <a:t> Match the Symptoms</a:t>
            </a:r>
          </a:p>
          <a:p>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Does anybody know what “symptoms”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Explain how symptoms are strange signs that we get on our bodies when we get sick.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That’s what happens to our bodies when we get a cold or the flu.</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Are symptoms something we take seriously?</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It’s important to take notice if we ever feel strange or unwell.</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we do if we ever feel funny, or see someone else with strange signs or symptoms?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Who should we tell?</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would happen if someone with food allergies ate something that they are allergic to?</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They would get very sick with different symptoms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Swelling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Stomach cramps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Hives/rashes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Difficulty breathing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Sneezing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Dizziness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Where can these happen on the body?</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can we help prevent allergic reactions at school?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Allergic reactions are very serious and could send someone to the hospital. That’s why we don’t share food, wash our hands and take food allergies seriously. If we ever saw someone having strange symptoms, it’s important to speak up and tell an adult immediately.</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19</a:t>
            </a:fld>
            <a:endParaRPr lang="en-US"/>
          </a:p>
        </p:txBody>
      </p:sp>
    </p:spTree>
    <p:extLst>
      <p:ext uri="{BB962C8B-B14F-4D97-AF65-F5344CB8AC3E}">
        <p14:creationId xmlns:p14="http://schemas.microsoft.com/office/powerpoint/2010/main" val="151702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6: Symptoms of an Allergic Reaction</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Recognize the signs and symptoms of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Tell the teacher or an adults if you, or someone else is having an emergency </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a:t>
            </a:r>
            <a:r>
              <a:rPr lang="en-US" sz="1200" kern="1200" dirty="0" smtClean="0">
                <a:solidFill>
                  <a:schemeClr val="tx1"/>
                </a:solidFill>
                <a:effectLst/>
                <a:latin typeface="+mn-lt"/>
                <a:ea typeface="+mn-ea"/>
                <a:cs typeface="+mn-cs"/>
              </a:rPr>
              <a:t> Match the Symptoms</a:t>
            </a:r>
          </a:p>
          <a:p>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Does anybody know what “symptoms”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Explain how symptoms are strange signs that we get on our bodies when we get sick.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That’s what happens to our bodies when we get a cold or the flu.</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Are symptoms something we take seriously?</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It’s important to take notice if we ever feel strange or unwell.</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we do if we ever feel funny, or see someone else with strange signs or symptoms?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Who should we tell?</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would happen if someone with food allergies ate something that they are allergic to?</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They would get very sick with different symptoms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Swelling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Stomach cramps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Hives/rashes</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Difficulty breathing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Sneezing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Dizziness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Where can these happen on the body?</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can we help prevent allergic reactions at school?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Allergic reactions are very serious and could send someone to the hospital. That’s why we don’t share food, wash our hands and take food allergies seriously. If we ever saw someone having strange symptoms, it’s important to speak up and tell an adult immediately.</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20</a:t>
            </a:fld>
            <a:endParaRPr lang="en-US"/>
          </a:p>
        </p:txBody>
      </p:sp>
    </p:spTree>
    <p:extLst>
      <p:ext uri="{BB962C8B-B14F-4D97-AF65-F5344CB8AC3E}">
        <p14:creationId xmlns:p14="http://schemas.microsoft.com/office/powerpoint/2010/main" val="2805427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7: Epinephrine Auto-Injectors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Objectives: </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Introduction to auto-injectors and how they keep people safe</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Inclusiveness in the classroom</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Safety Equipment Worksheet</a:t>
            </a:r>
          </a:p>
          <a:p>
            <a:pPr lvl="1"/>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Show and Tell, 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*Prior to activity ask any student with allergies if they would like to share with the class their auto injector </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Can you name any tools or devices that help keep you safe and protected?</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Introduce safety devices through the pictures on worksheet (e.g., seatbelt, helmets) and brainstorm why we use them.</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we use special gear or equipment in certain situations?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Ask the students if they do any activities where they wear safety equipment.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Did you know people with food allergies have safety gear with them that can help them during an allergic reaction? In fact, we have students in our classroom with 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Show an epinephrine auto-injector and explain that it is a special medicine that can help make an allergic reaction go away.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Ask a student with allergies where they keep it.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Should we ever play with one of these if we ever found 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Explain that they are not toys. It is a very serious medicine that we should never play with or joke around about.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If someone used one, they would need to go to the hospital right away.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where they are kept in your classroom/school.</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okay to tease someone for having their medicine with them?</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all have differences and different ways of staying healthy and safe. It is important to accept and support each other’s differences, and never tease or make fun of each other.</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21</a:t>
            </a:fld>
            <a:endParaRPr lang="en-US"/>
          </a:p>
        </p:txBody>
      </p:sp>
    </p:spTree>
    <p:extLst>
      <p:ext uri="{BB962C8B-B14F-4D97-AF65-F5344CB8AC3E}">
        <p14:creationId xmlns:p14="http://schemas.microsoft.com/office/powerpoint/2010/main" val="141657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1: Respecting Differences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Understand the things that can make us different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Physical (e.g., appearances)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Emotional (e.g., feelings)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Health (e.g., conditions)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Know that all differences are okay and make us unique</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“Differences”</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Colouring Sheet, Follow the Pattern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Can you name one thing that we all have in common? </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all have ears, eyes, noses etc.</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something that makes us different from each other?</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Appearances (hair/eye colour, glasses)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Family from another country</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Hobbies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Health</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okay to be different?</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Ask children to put up their hands for different categories to show that we’re all different (e.g. “Who has green eyes? Blue eyes? Brown eyes?”). Should we ever make fun or tease someone for being different? No. We’re all different in so many ways, so we should never make fun of those differences. Some of us have different bodies and health issues. Some people can’t eat the same foods as everybody else.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what it’s called when certain foods make someone sick?</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Food allergies. People with food allergies are different because they can’t eat all of the same foods as everybody else. They can get very sick by eating foods they’re allergic to. Some people are allergic to peanuts, nuts, milk or many other foods. </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somebody with a food allergy?</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Did you know there are students in our class/school that have food allergies? </a:t>
            </a:r>
            <a:r>
              <a:rPr lang="en-CA" sz="1200" kern="1200" dirty="0" smtClean="0">
                <a:solidFill>
                  <a:schemeClr val="tx1"/>
                </a:solidFill>
                <a:effectLst/>
                <a:latin typeface="+mn-lt"/>
                <a:ea typeface="+mn-ea"/>
                <a:cs typeface="+mn-cs"/>
              </a:rPr>
              <a:t>We can all help them stay safe!</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4</a:t>
            </a:fld>
            <a:endParaRPr lang="en-US"/>
          </a:p>
        </p:txBody>
      </p:sp>
    </p:spTree>
    <p:extLst>
      <p:ext uri="{BB962C8B-B14F-4D97-AF65-F5344CB8AC3E}">
        <p14:creationId xmlns:p14="http://schemas.microsoft.com/office/powerpoint/2010/main" val="829658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7: Epinephrine Auto-Injectors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Objectives: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Introduction to auto-injectors and how they keep people safe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Inclusiveness in the classroom</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Safety Equipment Worksheet</a:t>
            </a:r>
          </a:p>
          <a:p>
            <a:pPr lvl="1"/>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Show and Tell, 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*Prior to activity ask any student with allergies if they would like to share with the class their auto injector </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Can you name any tools or devices that help keep you safe and protected?</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Introduce safety devices through the pictures on worksheet (e.g., seatbelt, helmets) and brainstorm why we use them.</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we use special gear or equipment in certain situations?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Ask the students if they do any activities where they wear safety equipment.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Did you know people with food allergies have safety gear with them that can help them during an allergic reaction? In fact, we have students in our classroom with 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Show an epinephrine auto-injector and explain that it is a special medicine that can help make an allergic reaction go away.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Ask a student with allergies where they keep it.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Should we ever play with one of these if we ever found 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Explain that they are not toys. It is a very serious medicine that we should never play with or joke around about.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If someone used one, they would need to go to the hospital right away.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where they are kept in your classroom/school.</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okay to tease someone for having their medicine with them?</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all have differences and different ways of staying healthy and safe. It is important to accept and support each other’s differences, and never tease or make fun of each other.</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22</a:t>
            </a:fld>
            <a:endParaRPr lang="en-US"/>
          </a:p>
        </p:txBody>
      </p:sp>
    </p:spTree>
    <p:extLst>
      <p:ext uri="{BB962C8B-B14F-4D97-AF65-F5344CB8AC3E}">
        <p14:creationId xmlns:p14="http://schemas.microsoft.com/office/powerpoint/2010/main" val="1320520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7: Epinephrine Auto-Injectors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Objectives: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Introduction to auto-injectors and how they keep people safe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Inclusiveness in the classroom</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Safety Equipment Worksheet</a:t>
            </a:r>
          </a:p>
          <a:p>
            <a:pPr lvl="1"/>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Show and Tell, 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*Prior to activity ask any student with allergies if they would like to share with the class their auto injector </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Can you name any tools or devices that help keep you safe and protected?</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Introduce safety devices through the pictures on worksheet (e.g., seatbelt, helmets) and brainstorm why we use them.</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we use special gear or equipment in certain situations?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Ask the students if they do any activities where they wear safety equipment.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Did you know people with food allergies have safety gear with them that can help them during an allergic reaction? In fact, we have students in our classroom with 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Show an epinephrine auto-injector and explain that it is a special medicine that can help make an allergic reaction go away.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Ask a student with allergies where they keep it.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Should we ever play with one of these if we ever found 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Explain that they are not toys. It is a very serious medicine that we should never play with or joke around about.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If someone used one, they would need to go to the hospital right away.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where they are kept in your classroom/school.</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okay to tease someone for having their medicine with them?</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all have differences and different ways of staying healthy and safe. It is important to accept and support each other’s differences, and never tease or make fun of each other.</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23</a:t>
            </a:fld>
            <a:endParaRPr lang="en-US"/>
          </a:p>
        </p:txBody>
      </p:sp>
    </p:spTree>
    <p:extLst>
      <p:ext uri="{BB962C8B-B14F-4D97-AF65-F5344CB8AC3E}">
        <p14:creationId xmlns:p14="http://schemas.microsoft.com/office/powerpoint/2010/main" val="248759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1: Respecting Differences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Understand the things that can make us different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Physical (e.g., appearances)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Emotional (e.g., feelings)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Health (e.g., conditions)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Know that all differences are okay and make us unique</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“Differences”</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Colouring Sheet, Follow the Pattern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Can you name one thing that we all have in common? </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all have ears, eyes, noses etc.</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something that makes us different from each other?</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Appearances (hair/eye colour, glasses)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Family from another country</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Hobbies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Health</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okay to be different?</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Ask children to put up their hands for different categories to show that we’re all different (e.g. “Who has green eyes? Blue eyes? Brown eyes?”). Should we ever make fun or tease someone for being different? No. We’re all different in so many ways, so we should never make fun of those differences. Some of us have different bodies and health issues. Some people can’t eat the same foods as everybody else.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what it’s called when certain foods make someone sick?</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Food allergies. People with food allergies are different because they can’t eat all of the same foods as everybody else. They can get very sick by eating foods they’re allergic to. Some people are allergic to peanuts, nuts, milk or many other foods. </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somebody with a food allergy?</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Did you know there are students in our class/school that have food allergies? </a:t>
            </a:r>
            <a:r>
              <a:rPr lang="en-CA" sz="1200" kern="1200" dirty="0" smtClean="0">
                <a:solidFill>
                  <a:schemeClr val="tx1"/>
                </a:solidFill>
                <a:effectLst/>
                <a:latin typeface="+mn-lt"/>
                <a:ea typeface="+mn-ea"/>
                <a:cs typeface="+mn-cs"/>
              </a:rPr>
              <a:t>We can all help them stay safe!</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5</a:t>
            </a:fld>
            <a:endParaRPr lang="en-US"/>
          </a:p>
        </p:txBody>
      </p:sp>
    </p:spTree>
    <p:extLst>
      <p:ext uri="{BB962C8B-B14F-4D97-AF65-F5344CB8AC3E}">
        <p14:creationId xmlns:p14="http://schemas.microsoft.com/office/powerpoint/2010/main" val="324603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2: Common Allergens</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Learn what are the common allergens </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To understand that there is more than just food that can cause a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Reinforce which foods are safe/unsafe to have at school</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Connect the Allergens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Memory Flash Cards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Word Search</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Many Allergies?</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someone with an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What are they allergic to?</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are food allergies so serious?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Because they can make people very sick. So sick that they might need to go to the hospital and need emergency services.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 it possible to be allergic to more than peanuts and tree nuts?</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think people can be allergic to more than one thing at the same time?</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you think the most common food allergies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Show pictures from Memory Flash Cards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Inform students that it’s more than food. People can also be allergic to insect stings, medicine and latex.</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It’s important that we don’t bring ___________ (include any classroom food restrictions).</a:t>
            </a:r>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 of our classmates have food allergies and we don’t want to make them sick.</a:t>
            </a:r>
            <a:endParaRPr lang="en-CA"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935253-1C9B-5B4F-A79D-2EDFA2F64FF1}" type="slidenum">
              <a:rPr lang="en-US" smtClean="0"/>
              <a:t>6</a:t>
            </a:fld>
            <a:endParaRPr lang="en-US"/>
          </a:p>
        </p:txBody>
      </p:sp>
    </p:spTree>
    <p:extLst>
      <p:ext uri="{BB962C8B-B14F-4D97-AF65-F5344CB8AC3E}">
        <p14:creationId xmlns:p14="http://schemas.microsoft.com/office/powerpoint/2010/main" val="250406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2: Common Allergens</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Learn what are the common allergens </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To understand that there is more than just food that can cause a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Reinforce which foods are safe/unsafe to have at school</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Connect the Allergens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Memory Flash Cards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Word Search</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Many Allergies?</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someone with an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What are they allergic to?</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are food allergies so serious?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Because they can make people very sick. So sick that they might need to go to the hospital and need emergency services.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 it possible to be allergic to more than peanuts and tree nuts?</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think people can be allergic to more than one thing at the same time?</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you think the most common food allergies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Show pictures from Memory Flash Cards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Inform students that it’s more than food. People can also be allergic to insect stings, medicine and latex.</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It’s important that we don’t bring ___________ (include any classroom food restrictions).</a:t>
            </a:r>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 of our classmates have food allergies and we don’t want to make them sick.</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7</a:t>
            </a:fld>
            <a:endParaRPr lang="en-US"/>
          </a:p>
        </p:txBody>
      </p:sp>
    </p:spTree>
    <p:extLst>
      <p:ext uri="{BB962C8B-B14F-4D97-AF65-F5344CB8AC3E}">
        <p14:creationId xmlns:p14="http://schemas.microsoft.com/office/powerpoint/2010/main" val="346150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2: Common Allergens</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Learn what are the common allergens </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To understand that there is more than just food that can cause a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Reinforce which foods are safe/unsafe to have at school</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Connect the Allergens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Memory Flash Cards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Word Search</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Many Allergies?</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someone with an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What are they allergic to?</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are food allergies so serious?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Because they can make people very sick. So sick that they might need to go to the hospital and need emergency services.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 it possible to be allergic to more than peanuts and tree nuts?</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think people can be allergic to more than one thing at the same time?</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you think the most common food allergies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Show pictures from Memory Flash Cards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Inform students that it’s more than food. People can also be allergic to insect stings, medicine and latex.</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It’s important that we don’t bring ___________ (include any classroom food restrictions).</a:t>
            </a:r>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 of our classmates have food allergies and we don’t want to make them sick.</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8</a:t>
            </a:fld>
            <a:endParaRPr lang="en-US"/>
          </a:p>
        </p:txBody>
      </p:sp>
    </p:spTree>
    <p:extLst>
      <p:ext uri="{BB962C8B-B14F-4D97-AF65-F5344CB8AC3E}">
        <p14:creationId xmlns:p14="http://schemas.microsoft.com/office/powerpoint/2010/main" val="262919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2: Common Allergens</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Learn what are the common allergens </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To understand that there is more than just food that can cause a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Reinforce which foods are safe/unsafe to have at school</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Connect the Allergens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Memory Flash Cards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Word Search</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Many Allergies?</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 you know someone with an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What are they allergic to?</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are food allergies so serious?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Because they can make people very sick. So sick that they might need to go to the hospital and need emergency services.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 it possible to be allergic to more than peanuts and tree nuts?</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think people can be allergic to more than one thing at the same time?</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you think the most common food allergies are?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Show pictures from Memory Flash Cards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Inform students that it’s more than food. People can also be allergic to insect stings, medicine and latex.</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It’s important that we don’t bring ___________ (include any classroom food restrictions).</a:t>
            </a:r>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 of our classmates have food allergies and we don’t want to make them sick.</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9</a:t>
            </a:fld>
            <a:endParaRPr lang="en-US"/>
          </a:p>
        </p:txBody>
      </p:sp>
    </p:spTree>
    <p:extLst>
      <p:ext uri="{BB962C8B-B14F-4D97-AF65-F5344CB8AC3E}">
        <p14:creationId xmlns:p14="http://schemas.microsoft.com/office/powerpoint/2010/main" val="395906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3: Inclusion</a:t>
            </a:r>
          </a:p>
          <a:p>
            <a:endParaRPr lang="en-CA"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To develop a sense of empathy for those who have food allergies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To realize that living with a food allergy can be difficult and that support is needed</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Remember that everybody should be included no matter their differences</a:t>
            </a:r>
            <a:endParaRPr lang="en-CA" sz="1100" kern="1200" dirty="0" smtClean="0">
              <a:solidFill>
                <a:schemeClr val="tx1"/>
              </a:solidFill>
              <a:effectLst/>
              <a:latin typeface="+mn-lt"/>
              <a:ea typeface="+mn-ea"/>
              <a:cs typeface="+mn-cs"/>
            </a:endParaRPr>
          </a:p>
          <a:p>
            <a:endParaRPr lang="en-CA" sz="11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“May Contain Peanuts/Nuts”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Lunch</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Jerome</a:t>
            </a:r>
            <a:endParaRPr lang="en-CA" sz="11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Colouring</a:t>
            </a:r>
            <a:r>
              <a:rPr lang="en-US" sz="1200" kern="1200" dirty="0" smtClean="0">
                <a:solidFill>
                  <a:schemeClr val="tx1"/>
                </a:solidFill>
                <a:effectLst/>
                <a:latin typeface="+mn-lt"/>
                <a:ea typeface="+mn-ea"/>
                <a:cs typeface="+mn-cs"/>
              </a:rPr>
              <a:t> Sheets (</a:t>
            </a:r>
            <a:r>
              <a:rPr lang="en-US" sz="1200" kern="1200" dirty="0" err="1" smtClean="0">
                <a:solidFill>
                  <a:schemeClr val="tx1"/>
                </a:solidFill>
                <a:effectLst/>
                <a:latin typeface="+mn-lt"/>
                <a:ea typeface="+mn-ea"/>
                <a:cs typeface="+mn-cs"/>
              </a:rPr>
              <a:t>Differnces</a:t>
            </a:r>
            <a:r>
              <a:rPr lang="en-US" sz="1200" kern="1200" dirty="0" smtClean="0">
                <a:solidFill>
                  <a:schemeClr val="tx1"/>
                </a:solidFill>
                <a:effectLst/>
                <a:latin typeface="+mn-lt"/>
                <a:ea typeface="+mn-ea"/>
                <a:cs typeface="+mn-cs"/>
              </a:rPr>
              <a:t>, Hand Washing, No Sharing Food)</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people choose to have food allergies?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Remind students that we’re all different and that we never make fun or tease someone for their differences.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one knows why people have food allergies. There is no cure for them, which is why we all need to take them seriously and help others stay safe.</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would you feel if you were unable to eat one of your </a:t>
            </a:r>
            <a:r>
              <a:rPr lang="en-US" sz="1200" b="1" kern="1200" dirty="0" err="1" smtClean="0">
                <a:solidFill>
                  <a:schemeClr val="tx1"/>
                </a:solidFill>
                <a:effectLst/>
                <a:latin typeface="+mn-lt"/>
                <a:ea typeface="+mn-ea"/>
                <a:cs typeface="+mn-cs"/>
              </a:rPr>
              <a:t>favourite</a:t>
            </a:r>
            <a:r>
              <a:rPr lang="en-US" sz="1200" b="1" kern="1200" dirty="0" smtClean="0">
                <a:solidFill>
                  <a:schemeClr val="tx1"/>
                </a:solidFill>
                <a:effectLst/>
                <a:latin typeface="+mn-lt"/>
                <a:ea typeface="+mn-ea"/>
                <a:cs typeface="+mn-cs"/>
              </a:rPr>
              <a:t> foods?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would you feel at a birthday party if you were unable to eat the birthday cake?</a:t>
            </a:r>
            <a:endParaRPr lang="en-CA"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can we do at birthday parties or celebrations to make sure everybody is included?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Make sure we invite everyone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Include everyone in games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Wash our hands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 share food</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Instead of having a celebration where everyone receives food, what could we give out instead?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Ideas could be stickers, pencils etc.</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Opportunity to remind about classroom celebration policies.</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10</a:t>
            </a:fld>
            <a:endParaRPr lang="en-US"/>
          </a:p>
        </p:txBody>
      </p:sp>
    </p:spTree>
    <p:extLst>
      <p:ext uri="{BB962C8B-B14F-4D97-AF65-F5344CB8AC3E}">
        <p14:creationId xmlns:p14="http://schemas.microsoft.com/office/powerpoint/2010/main" val="285035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Topic 3: Inclusion</a:t>
            </a:r>
          </a:p>
          <a:p>
            <a:endParaRPr lang="en-CA" sz="105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Objectives: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To develop a sense of empathy for those who have food allergies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To realize that living with a food allergy can be difficult and that support is needed</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Remember that everybody should be included no matter their differences</a:t>
            </a:r>
            <a:endParaRPr lang="en-CA" sz="1100" kern="1200" dirty="0" smtClean="0">
              <a:solidFill>
                <a:schemeClr val="tx1"/>
              </a:solidFill>
              <a:effectLst/>
              <a:latin typeface="+mn-lt"/>
              <a:ea typeface="+mn-ea"/>
              <a:cs typeface="+mn-cs"/>
            </a:endParaRPr>
          </a:p>
          <a:p>
            <a:endParaRPr lang="en-CA" sz="11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 Materials: </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“May Contain Peanuts/Nuts”</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Lunch</a:t>
            </a:r>
            <a:endParaRPr lang="en-CA"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What’s Safe for Jerome</a:t>
            </a:r>
            <a:endParaRPr lang="en-CA" sz="11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Colouring</a:t>
            </a:r>
            <a:r>
              <a:rPr lang="en-US" sz="1200" kern="1200" dirty="0" smtClean="0">
                <a:solidFill>
                  <a:schemeClr val="tx1"/>
                </a:solidFill>
                <a:effectLst/>
                <a:latin typeface="+mn-lt"/>
                <a:ea typeface="+mn-ea"/>
                <a:cs typeface="+mn-cs"/>
              </a:rPr>
              <a:t> Sheets (</a:t>
            </a:r>
            <a:r>
              <a:rPr lang="en-US" sz="1200" kern="1200" dirty="0" err="1" smtClean="0">
                <a:solidFill>
                  <a:schemeClr val="tx1"/>
                </a:solidFill>
                <a:effectLst/>
                <a:latin typeface="+mn-lt"/>
                <a:ea typeface="+mn-ea"/>
                <a:cs typeface="+mn-cs"/>
              </a:rPr>
              <a:t>Differnces</a:t>
            </a:r>
            <a:r>
              <a:rPr lang="en-US" sz="1200" kern="1200" dirty="0" smtClean="0">
                <a:solidFill>
                  <a:schemeClr val="tx1"/>
                </a:solidFill>
                <a:effectLst/>
                <a:latin typeface="+mn-lt"/>
                <a:ea typeface="+mn-ea"/>
                <a:cs typeface="+mn-cs"/>
              </a:rPr>
              <a:t>, Hand Washing, No Sharing Food)</a:t>
            </a:r>
          </a:p>
          <a:p>
            <a:pPr lvl="0"/>
            <a:endParaRPr lang="en-CA"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people choose to have food allergies?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Remind students that we’re all different and that we never make fun or tease someone for their differences.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one knows why people have food allergies. There is no cure for them, which is why we all need to take them seriously and help others stay safe.</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would you feel if you were unable to eat one of your </a:t>
            </a:r>
            <a:r>
              <a:rPr lang="en-US" sz="1200" b="1" kern="1200" dirty="0" err="1" smtClean="0">
                <a:solidFill>
                  <a:schemeClr val="tx1"/>
                </a:solidFill>
                <a:effectLst/>
                <a:latin typeface="+mn-lt"/>
                <a:ea typeface="+mn-ea"/>
                <a:cs typeface="+mn-cs"/>
              </a:rPr>
              <a:t>favourite</a:t>
            </a:r>
            <a:r>
              <a:rPr lang="en-US" sz="1200" b="1" kern="1200" dirty="0" smtClean="0">
                <a:solidFill>
                  <a:schemeClr val="tx1"/>
                </a:solidFill>
                <a:effectLst/>
                <a:latin typeface="+mn-lt"/>
                <a:ea typeface="+mn-ea"/>
                <a:cs typeface="+mn-cs"/>
              </a:rPr>
              <a:t> foods?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would you feel at a birthday party if you were unable to eat the birthday cake?</a:t>
            </a:r>
            <a:endParaRPr lang="en-CA"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can we do at birthday parties or celebrations to make sure everybody is included?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Make sure we invite everyone</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Include everyone in games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Wash our hands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 share food</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Instead of having a celebration where everyone receives food, what could we give out instead?</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Ideas could be stickers, pencils etc.</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Opportunity to remind about classroom celebration policies.</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935253-1C9B-5B4F-A79D-2EDFA2F64FF1}" type="slidenum">
              <a:rPr lang="en-US" smtClean="0"/>
              <a:t>11</a:t>
            </a:fld>
            <a:endParaRPr lang="en-US"/>
          </a:p>
        </p:txBody>
      </p:sp>
    </p:spTree>
    <p:extLst>
      <p:ext uri="{BB962C8B-B14F-4D97-AF65-F5344CB8AC3E}">
        <p14:creationId xmlns:p14="http://schemas.microsoft.com/office/powerpoint/2010/main" val="293345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3BDC3C4D-6D70-5A4C-90E5-D46056B6F69F}" type="datetimeFigureOut">
              <a:rPr lang="en-US" smtClean="0"/>
              <a:t>16-08-04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06470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BDC3C4D-6D70-5A4C-90E5-D46056B6F69F}" type="datetimeFigureOut">
              <a:rPr lang="en-US" smtClean="0"/>
              <a:t>16-08-04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08446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BDC3C4D-6D70-5A4C-90E5-D46056B6F69F}" type="datetimeFigureOut">
              <a:rPr lang="en-US" smtClean="0"/>
              <a:t>16-08-04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68607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BDC3C4D-6D70-5A4C-90E5-D46056B6F69F}" type="datetimeFigureOut">
              <a:rPr lang="en-US" smtClean="0"/>
              <a:t>16-08-04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9448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BDC3C4D-6D70-5A4C-90E5-D46056B6F69F}" type="datetimeFigureOut">
              <a:rPr lang="en-US" smtClean="0"/>
              <a:t>16-08-04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165554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BDC3C4D-6D70-5A4C-90E5-D46056B6F69F}" type="datetimeFigureOut">
              <a:rPr lang="en-US" smtClean="0"/>
              <a:t>16-08-04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180432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BDC3C4D-6D70-5A4C-90E5-D46056B6F69F}" type="datetimeFigureOut">
              <a:rPr lang="en-US" smtClean="0"/>
              <a:t>16-08-04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67951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BDC3C4D-6D70-5A4C-90E5-D46056B6F69F}" type="datetimeFigureOut">
              <a:rPr lang="en-US" smtClean="0"/>
              <a:t>16-08-04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37823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C3C4D-6D70-5A4C-90E5-D46056B6F69F}" type="datetimeFigureOut">
              <a:rPr lang="en-US" smtClean="0"/>
              <a:t>16-08-04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89055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BDC3C4D-6D70-5A4C-90E5-D46056B6F69F}" type="datetimeFigureOut">
              <a:rPr lang="en-US" smtClean="0"/>
              <a:t>16-08-04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72601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BDC3C4D-6D70-5A4C-90E5-D46056B6F69F}" type="datetimeFigureOut">
              <a:rPr lang="en-US" smtClean="0"/>
              <a:t>16-08-04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696542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C3C4D-6D70-5A4C-90E5-D46056B6F69F}" type="datetimeFigureOut">
              <a:rPr lang="en-US" smtClean="0"/>
              <a:t>16-08-04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F2069-A10D-1742-BF42-EE24E95EEBE9}" type="slidenum">
              <a:rPr lang="en-US" smtClean="0"/>
              <a:t>‹#›</a:t>
            </a:fld>
            <a:endParaRPr lang="en-US"/>
          </a:p>
        </p:txBody>
      </p:sp>
    </p:spTree>
    <p:extLst>
      <p:ext uri="{BB962C8B-B14F-4D97-AF65-F5344CB8AC3E}">
        <p14:creationId xmlns:p14="http://schemas.microsoft.com/office/powerpoint/2010/main" val="171621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0.jp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0.jpg"/><Relationship Id="rId5" Type="http://schemas.openxmlformats.org/officeDocument/2006/relationships/image" Target="../media/image21.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8.jpg"/><Relationship Id="rId5"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1.jpg"/><Relationship Id="rId5"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1.jpg"/><Relationship Id="rId5" Type="http://schemas.openxmlformats.org/officeDocument/2006/relationships/image" Target="../media/image38.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9.jpg"/><Relationship Id="rId5" Type="http://schemas.openxmlformats.org/officeDocument/2006/relationships/image" Target="../media/image39.png"/><Relationship Id="rId6"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0"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1.pn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2.pn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9.jpg"/><Relationship Id="rId5" Type="http://schemas.openxmlformats.org/officeDocument/2006/relationships/image" Target="../media/image43.pn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jp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jp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20.jpg"/><Relationship Id="rId5" Type="http://schemas.openxmlformats.org/officeDocument/2006/relationships/image" Target="../media/image7.jp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 Id="rId4" Type="http://schemas.openxmlformats.org/officeDocument/2006/relationships/image" Target="../media/image7.jp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703" y="4353797"/>
            <a:ext cx="7772400" cy="1470025"/>
          </a:xfrm>
        </p:spPr>
        <p:txBody>
          <a:bodyPr/>
          <a:lstStyle/>
          <a:p>
            <a:r>
              <a:rPr lang="en-US" dirty="0" smtClean="0"/>
              <a:t>Let’s Get Allergy Aware!</a:t>
            </a:r>
            <a:endParaRPr lang="en-US" dirty="0"/>
          </a:p>
        </p:txBody>
      </p:sp>
      <p:sp>
        <p:nvSpPr>
          <p:cNvPr id="3" name="Subtitle 2"/>
          <p:cNvSpPr>
            <a:spLocks noGrp="1"/>
          </p:cNvSpPr>
          <p:nvPr>
            <p:ph type="subTitle" idx="1"/>
          </p:nvPr>
        </p:nvSpPr>
        <p:spPr>
          <a:xfrm>
            <a:off x="574571" y="5287167"/>
            <a:ext cx="5005386" cy="710477"/>
          </a:xfrm>
        </p:spPr>
        <p:txBody>
          <a:bodyPr/>
          <a:lstStyle/>
          <a:p>
            <a:pPr algn="l"/>
            <a:r>
              <a:rPr lang="en-US" dirty="0" smtClean="0">
                <a:solidFill>
                  <a:schemeClr val="bg1"/>
                </a:solidFill>
              </a:rPr>
              <a:t>Primary (Grades </a:t>
            </a:r>
            <a:r>
              <a:rPr lang="en-US" dirty="0">
                <a:solidFill>
                  <a:schemeClr val="bg1"/>
                </a:solidFill>
              </a:rPr>
              <a:t>1-</a:t>
            </a:r>
            <a:r>
              <a:rPr lang="en-US" dirty="0" smtClean="0">
                <a:solidFill>
                  <a:schemeClr val="bg1"/>
                </a:solidFill>
              </a:rPr>
              <a:t>3)</a:t>
            </a:r>
            <a:endParaRPr lang="en-US" dirty="0">
              <a:solidFill>
                <a:schemeClr val="bg1"/>
              </a:solidFill>
            </a:endParaRPr>
          </a:p>
        </p:txBody>
      </p:sp>
      <p:pic>
        <p:nvPicPr>
          <p:cNvPr id="4" name="Picture 3" descr="Elementary-logo-On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697" y="1090507"/>
            <a:ext cx="5080000" cy="3187700"/>
          </a:xfrm>
          <a:prstGeom prst="rect">
            <a:avLst/>
          </a:prstGeom>
        </p:spPr>
      </p:pic>
    </p:spTree>
    <p:extLst>
      <p:ext uri="{BB962C8B-B14F-4D97-AF65-F5344CB8AC3E}">
        <p14:creationId xmlns:p14="http://schemas.microsoft.com/office/powerpoint/2010/main" val="426378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3. Inclusion</a:t>
            </a:r>
            <a:endParaRPr lang="en-US" dirty="0">
              <a:solidFill>
                <a:srgbClr val="FFFFFF"/>
              </a:solidFill>
            </a:endParaRPr>
          </a:p>
        </p:txBody>
      </p:sp>
    </p:spTree>
    <p:extLst>
      <p:ext uri="{BB962C8B-B14F-4D97-AF65-F5344CB8AC3E}">
        <p14:creationId xmlns:p14="http://schemas.microsoft.com/office/powerpoint/2010/main" val="134996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a:t>
            </a:r>
            <a:endParaRPr lang="en-US" dirty="0"/>
          </a:p>
        </p:txBody>
      </p:sp>
      <p:sp>
        <p:nvSpPr>
          <p:cNvPr id="3" name="Content Placeholder 2"/>
          <p:cNvSpPr>
            <a:spLocks noGrp="1"/>
          </p:cNvSpPr>
          <p:nvPr>
            <p:ph idx="1"/>
          </p:nvPr>
        </p:nvSpPr>
        <p:spPr>
          <a:xfrm>
            <a:off x="457200" y="1600200"/>
            <a:ext cx="7821220" cy="4525963"/>
          </a:xfrm>
        </p:spPr>
        <p:txBody>
          <a:bodyPr/>
          <a:lstStyle/>
          <a:p>
            <a:r>
              <a:rPr lang="en-US" dirty="0" smtClean="0"/>
              <a:t>Do people choose to have food allergies?</a:t>
            </a:r>
          </a:p>
          <a:p>
            <a:r>
              <a:rPr lang="en-US" dirty="0" smtClean="0"/>
              <a:t>How would you feel if you were unable to eat one of the foods you love most?</a:t>
            </a:r>
            <a:endParaRPr lang="en-US" dirty="0"/>
          </a:p>
        </p:txBody>
      </p:sp>
      <p:pic>
        <p:nvPicPr>
          <p:cNvPr id="4" name="Picture 3" descr="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384" y="559736"/>
            <a:ext cx="774700" cy="736600"/>
          </a:xfrm>
          <a:prstGeom prst="rect">
            <a:avLst/>
          </a:prstGeom>
        </p:spPr>
      </p:pic>
      <p:pic>
        <p:nvPicPr>
          <p:cNvPr id="6" name="Picture 5" descr="Children-Eating-in-Classroom-(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4157" y="3391002"/>
            <a:ext cx="3063668" cy="2036438"/>
          </a:xfrm>
          <a:prstGeom prst="rect">
            <a:avLst/>
          </a:prstGeom>
        </p:spPr>
      </p:pic>
      <p:pic>
        <p:nvPicPr>
          <p:cNvPr id="5" name="Picture 4"/>
          <p:cNvPicPr>
            <a:picLocks noChangeAspect="1"/>
          </p:cNvPicPr>
          <p:nvPr/>
        </p:nvPicPr>
        <p:blipFill rotWithShape="1">
          <a:blip r:embed="rId6"/>
          <a:srcRect t="20756" b="1"/>
          <a:stretch/>
        </p:blipFill>
        <p:spPr>
          <a:xfrm>
            <a:off x="1266819" y="3241034"/>
            <a:ext cx="3538529" cy="2186405"/>
          </a:xfrm>
          <a:prstGeom prst="rect">
            <a:avLst/>
          </a:prstGeom>
        </p:spPr>
      </p:pic>
    </p:spTree>
    <p:extLst>
      <p:ext uri="{BB962C8B-B14F-4D97-AF65-F5344CB8AC3E}">
        <p14:creationId xmlns:p14="http://schemas.microsoft.com/office/powerpoint/2010/main" val="428568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a:t>
            </a:r>
            <a:endParaRPr lang="en-US" dirty="0"/>
          </a:p>
        </p:txBody>
      </p:sp>
      <p:sp>
        <p:nvSpPr>
          <p:cNvPr id="3" name="Content Placeholder 2"/>
          <p:cNvSpPr>
            <a:spLocks noGrp="1"/>
          </p:cNvSpPr>
          <p:nvPr>
            <p:ph idx="1"/>
          </p:nvPr>
        </p:nvSpPr>
        <p:spPr>
          <a:xfrm>
            <a:off x="457200" y="1600200"/>
            <a:ext cx="5974769" cy="4525963"/>
          </a:xfrm>
        </p:spPr>
        <p:txBody>
          <a:bodyPr/>
          <a:lstStyle/>
          <a:p>
            <a:r>
              <a:rPr lang="en-US" dirty="0" smtClean="0"/>
              <a:t>What can we do at birthday parties or celebrations to make sure everyone is included?</a:t>
            </a:r>
          </a:p>
          <a:p>
            <a:r>
              <a:rPr lang="en-US" dirty="0" smtClean="0"/>
              <a:t>Instead of having a celebration where everyone receives food, what could we give out instead?</a:t>
            </a:r>
            <a:endParaRPr lang="en-US" dirty="0"/>
          </a:p>
        </p:txBody>
      </p:sp>
      <p:pic>
        <p:nvPicPr>
          <p:cNvPr id="4" name="Picture 3" descr="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384" y="559736"/>
            <a:ext cx="774700" cy="736600"/>
          </a:xfrm>
          <a:prstGeom prst="rect">
            <a:avLst/>
          </a:prstGeom>
        </p:spPr>
      </p:pic>
      <p:pic>
        <p:nvPicPr>
          <p:cNvPr id="7" name="Picture 6" descr="Classroom-Party-(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0275" y="1296336"/>
            <a:ext cx="2658770" cy="1770428"/>
          </a:xfrm>
          <a:prstGeom prst="rect">
            <a:avLst/>
          </a:prstGeom>
        </p:spPr>
      </p:pic>
      <p:pic>
        <p:nvPicPr>
          <p:cNvPr id="8" name="Picture 7" descr="gifts-(small).png"/>
          <p:cNvPicPr>
            <a:picLocks noChangeAspect="1"/>
          </p:cNvPicPr>
          <p:nvPr/>
        </p:nvPicPr>
        <p:blipFill rotWithShape="1">
          <a:blip r:embed="rId6">
            <a:extLst>
              <a:ext uri="{28A0092B-C50C-407E-A947-70E740481C1C}">
                <a14:useLocalDpi xmlns:a14="http://schemas.microsoft.com/office/drawing/2010/main" val="0"/>
              </a:ext>
            </a:extLst>
          </a:blip>
          <a:srcRect r="6982"/>
          <a:stretch/>
        </p:blipFill>
        <p:spPr>
          <a:xfrm>
            <a:off x="6219471" y="3092851"/>
            <a:ext cx="2924529" cy="2089883"/>
          </a:xfrm>
          <a:prstGeom prst="rect">
            <a:avLst/>
          </a:prstGeom>
        </p:spPr>
      </p:pic>
    </p:spTree>
    <p:extLst>
      <p:ext uri="{BB962C8B-B14F-4D97-AF65-F5344CB8AC3E}">
        <p14:creationId xmlns:p14="http://schemas.microsoft.com/office/powerpoint/2010/main" val="130605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4. Hand Washing</a:t>
            </a:r>
            <a:endParaRPr lang="en-US" dirty="0">
              <a:solidFill>
                <a:srgbClr val="FFFFFF"/>
              </a:solidFill>
            </a:endParaRPr>
          </a:p>
        </p:txBody>
      </p:sp>
    </p:spTree>
    <p:extLst>
      <p:ext uri="{BB962C8B-B14F-4D97-AF65-F5344CB8AC3E}">
        <p14:creationId xmlns:p14="http://schemas.microsoft.com/office/powerpoint/2010/main" val="52680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Washing</a:t>
            </a:r>
            <a:endParaRPr lang="en-US" dirty="0"/>
          </a:p>
        </p:txBody>
      </p:sp>
      <p:sp>
        <p:nvSpPr>
          <p:cNvPr id="3" name="Content Placeholder 2"/>
          <p:cNvSpPr>
            <a:spLocks noGrp="1"/>
          </p:cNvSpPr>
          <p:nvPr>
            <p:ph idx="1"/>
          </p:nvPr>
        </p:nvSpPr>
        <p:spPr>
          <a:xfrm>
            <a:off x="457200" y="1600201"/>
            <a:ext cx="8229600" cy="4309922"/>
          </a:xfrm>
        </p:spPr>
        <p:txBody>
          <a:bodyPr>
            <a:normAutofit/>
          </a:bodyPr>
          <a:lstStyle/>
          <a:p>
            <a:r>
              <a:rPr lang="en-US" dirty="0" smtClean="0"/>
              <a:t>Glitter experiment</a:t>
            </a:r>
          </a:p>
          <a:p>
            <a:r>
              <a:rPr lang="en-US" dirty="0" smtClean="0"/>
              <a:t>What </a:t>
            </a:r>
            <a:r>
              <a:rPr lang="en-US" dirty="0" smtClean="0"/>
              <a:t>will work better at getting </a:t>
            </a:r>
            <a:r>
              <a:rPr lang="en-US" dirty="0" smtClean="0"/>
              <a:t>food (</a:t>
            </a:r>
            <a:r>
              <a:rPr lang="en-US" dirty="0" smtClean="0"/>
              <a:t>glitter) off our hands? </a:t>
            </a:r>
          </a:p>
          <a:p>
            <a:pPr lvl="1"/>
            <a:r>
              <a:rPr lang="en-US" dirty="0" smtClean="0"/>
              <a:t>Soap or hand sanitizer?</a:t>
            </a:r>
            <a:endParaRPr lang="en-US" dirty="0"/>
          </a:p>
        </p:txBody>
      </p:sp>
      <p:pic>
        <p:nvPicPr>
          <p:cNvPr id="4" name="Picture 3"/>
          <p:cNvPicPr>
            <a:picLocks noChangeAspect="1"/>
          </p:cNvPicPr>
          <p:nvPr/>
        </p:nvPicPr>
        <p:blipFill>
          <a:blip r:embed="rId3"/>
          <a:stretch>
            <a:fillRect/>
          </a:stretch>
        </p:blipFill>
        <p:spPr>
          <a:xfrm>
            <a:off x="3470156" y="3646832"/>
            <a:ext cx="2299965" cy="2263291"/>
          </a:xfrm>
          <a:prstGeom prst="rect">
            <a:avLst/>
          </a:prstGeom>
        </p:spPr>
      </p:pic>
      <p:pic>
        <p:nvPicPr>
          <p:cNvPr id="6" name="Picture 5" descr="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104" y="548680"/>
            <a:ext cx="774700" cy="736600"/>
          </a:xfrm>
          <a:prstGeom prst="rect">
            <a:avLst/>
          </a:prstGeom>
        </p:spPr>
      </p:pic>
      <p:pic>
        <p:nvPicPr>
          <p:cNvPr id="5" name="Picture 4" descr="Hand Washing Photo.jpg"/>
          <p:cNvPicPr>
            <a:picLocks noChangeAspect="1"/>
          </p:cNvPicPr>
          <p:nvPr/>
        </p:nvPicPr>
        <p:blipFill rotWithShape="1">
          <a:blip r:embed="rId5">
            <a:extLst>
              <a:ext uri="{28A0092B-C50C-407E-A947-70E740481C1C}">
                <a14:useLocalDpi xmlns:a14="http://schemas.microsoft.com/office/drawing/2010/main" val="0"/>
              </a:ext>
            </a:extLst>
          </a:blip>
          <a:srcRect t="6172"/>
          <a:stretch/>
        </p:blipFill>
        <p:spPr>
          <a:xfrm>
            <a:off x="6500037" y="3456114"/>
            <a:ext cx="2643963" cy="2187807"/>
          </a:xfrm>
          <a:prstGeom prst="rect">
            <a:avLst/>
          </a:prstGeom>
        </p:spPr>
      </p:pic>
      <p:pic>
        <p:nvPicPr>
          <p:cNvPr id="7" name="Picture 6" descr="Hand Washing Photo.jpg"/>
          <p:cNvPicPr>
            <a:picLocks noChangeAspect="1"/>
          </p:cNvPicPr>
          <p:nvPr/>
        </p:nvPicPr>
        <p:blipFill rotWithShape="1">
          <a:blip r:embed="rId5">
            <a:extLst>
              <a:ext uri="{28A0092B-C50C-407E-A947-70E740481C1C}">
                <a14:useLocalDpi xmlns:a14="http://schemas.microsoft.com/office/drawing/2010/main" val="0"/>
              </a:ext>
            </a:extLst>
          </a:blip>
          <a:srcRect t="6172"/>
          <a:stretch/>
        </p:blipFill>
        <p:spPr>
          <a:xfrm flipH="1">
            <a:off x="-9500" y="3722316"/>
            <a:ext cx="2600304" cy="2187807"/>
          </a:xfrm>
          <a:prstGeom prst="rect">
            <a:avLst/>
          </a:prstGeom>
        </p:spPr>
      </p:pic>
    </p:spTree>
    <p:extLst>
      <p:ext uri="{BB962C8B-B14F-4D97-AF65-F5344CB8AC3E}">
        <p14:creationId xmlns:p14="http://schemas.microsoft.com/office/powerpoint/2010/main" val="240263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5. Healthy Food Choices</a:t>
            </a:r>
            <a:endParaRPr lang="en-US" dirty="0">
              <a:solidFill>
                <a:srgbClr val="FFFFFF"/>
              </a:solidFill>
            </a:endParaRPr>
          </a:p>
        </p:txBody>
      </p:sp>
    </p:spTree>
    <p:extLst>
      <p:ext uri="{BB962C8B-B14F-4D97-AF65-F5344CB8AC3E}">
        <p14:creationId xmlns:p14="http://schemas.microsoft.com/office/powerpoint/2010/main" val="62506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Food Choices</a:t>
            </a:r>
            <a:endParaRPr lang="en-US" dirty="0"/>
          </a:p>
        </p:txBody>
      </p:sp>
      <p:sp>
        <p:nvSpPr>
          <p:cNvPr id="3" name="Content Placeholder 2"/>
          <p:cNvSpPr>
            <a:spLocks noGrp="1"/>
          </p:cNvSpPr>
          <p:nvPr>
            <p:ph idx="1"/>
          </p:nvPr>
        </p:nvSpPr>
        <p:spPr>
          <a:xfrm>
            <a:off x="457200" y="1600200"/>
            <a:ext cx="3498935" cy="4525963"/>
          </a:xfrm>
        </p:spPr>
        <p:txBody>
          <a:bodyPr>
            <a:normAutofit/>
          </a:bodyPr>
          <a:lstStyle/>
          <a:p>
            <a:r>
              <a:rPr lang="en-US" dirty="0" smtClean="0"/>
              <a:t>What are the four main food groups?</a:t>
            </a:r>
          </a:p>
          <a:p>
            <a:pPr lvl="1"/>
            <a:r>
              <a:rPr lang="en-US" dirty="0" smtClean="0"/>
              <a:t>What </a:t>
            </a:r>
            <a:r>
              <a:rPr lang="en-US" dirty="0" smtClean="0"/>
              <a:t>could someone with food allergies do if they can’t eat certain foods?</a:t>
            </a:r>
          </a:p>
          <a:p>
            <a:pPr marL="0" indent="0">
              <a:buNone/>
            </a:pPr>
            <a:endParaRPr lang="en-US" dirty="0"/>
          </a:p>
        </p:txBody>
      </p:sp>
      <p:pic>
        <p:nvPicPr>
          <p:cNvPr id="4" name="Picture 3" descr="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243" y="571139"/>
            <a:ext cx="774700" cy="736600"/>
          </a:xfrm>
          <a:prstGeom prst="rect">
            <a:avLst/>
          </a:prstGeom>
        </p:spPr>
      </p:pic>
      <p:pic>
        <p:nvPicPr>
          <p:cNvPr id="6" name="Picture 5" descr="Food Group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946" y="1307739"/>
            <a:ext cx="4237854" cy="4237854"/>
          </a:xfrm>
          <a:prstGeom prst="rect">
            <a:avLst/>
          </a:prstGeom>
        </p:spPr>
      </p:pic>
    </p:spTree>
    <p:extLst>
      <p:ext uri="{BB962C8B-B14F-4D97-AF65-F5344CB8AC3E}">
        <p14:creationId xmlns:p14="http://schemas.microsoft.com/office/powerpoint/2010/main" val="44650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Food Choices</a:t>
            </a:r>
            <a:endParaRPr lang="en-US" dirty="0"/>
          </a:p>
        </p:txBody>
      </p:sp>
      <p:sp>
        <p:nvSpPr>
          <p:cNvPr id="3" name="Content Placeholder 2"/>
          <p:cNvSpPr>
            <a:spLocks noGrp="1"/>
          </p:cNvSpPr>
          <p:nvPr>
            <p:ph idx="1"/>
          </p:nvPr>
        </p:nvSpPr>
        <p:spPr/>
        <p:txBody>
          <a:bodyPr/>
          <a:lstStyle/>
          <a:p>
            <a:r>
              <a:rPr lang="en-US" dirty="0" smtClean="0"/>
              <a:t>Can we share food at school?</a:t>
            </a:r>
          </a:p>
          <a:p>
            <a:pPr lvl="1"/>
            <a:r>
              <a:rPr lang="en-US" dirty="0" smtClean="0"/>
              <a:t>Explain</a:t>
            </a:r>
          </a:p>
        </p:txBody>
      </p:sp>
      <p:pic>
        <p:nvPicPr>
          <p:cNvPr id="4" name="Picture 3" descr="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243" y="571139"/>
            <a:ext cx="774700" cy="736600"/>
          </a:xfrm>
          <a:prstGeom prst="rect">
            <a:avLst/>
          </a:prstGeom>
        </p:spPr>
      </p:pic>
      <p:pic>
        <p:nvPicPr>
          <p:cNvPr id="5" name="Picture 4"/>
          <p:cNvPicPr>
            <a:picLocks noChangeAspect="1"/>
          </p:cNvPicPr>
          <p:nvPr/>
        </p:nvPicPr>
        <p:blipFill>
          <a:blip r:embed="rId5"/>
          <a:stretch>
            <a:fillRect/>
          </a:stretch>
        </p:blipFill>
        <p:spPr>
          <a:xfrm>
            <a:off x="3094872" y="2467274"/>
            <a:ext cx="3106646" cy="2931053"/>
          </a:xfrm>
          <a:prstGeom prst="rect">
            <a:avLst/>
          </a:prstGeom>
        </p:spPr>
      </p:pic>
      <p:pic>
        <p:nvPicPr>
          <p:cNvPr id="6" name="Picture 5" descr="ging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1191" y="1600200"/>
            <a:ext cx="3938357" cy="5096697"/>
          </a:xfrm>
          <a:prstGeom prst="rect">
            <a:avLst/>
          </a:prstGeom>
        </p:spPr>
      </p:pic>
      <p:pic>
        <p:nvPicPr>
          <p:cNvPr id="7" name="Picture 6" descr="gerom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512" y="1953009"/>
            <a:ext cx="3379768" cy="4373817"/>
          </a:xfrm>
          <a:prstGeom prst="rect">
            <a:avLst/>
          </a:prstGeom>
        </p:spPr>
      </p:pic>
    </p:spTree>
    <p:extLst>
      <p:ext uri="{BB962C8B-B14F-4D97-AF65-F5344CB8AC3E}">
        <p14:creationId xmlns:p14="http://schemas.microsoft.com/office/powerpoint/2010/main" val="367054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6. Signs &amp; Symptoms</a:t>
            </a:r>
            <a:endParaRPr lang="en-US" dirty="0">
              <a:solidFill>
                <a:srgbClr val="FFFFFF"/>
              </a:solidFill>
            </a:endParaRPr>
          </a:p>
        </p:txBody>
      </p:sp>
    </p:spTree>
    <p:extLst>
      <p:ext uri="{BB962C8B-B14F-4D97-AF65-F5344CB8AC3E}">
        <p14:creationId xmlns:p14="http://schemas.microsoft.com/office/powerpoint/2010/main" val="185275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&amp; Symptoms</a:t>
            </a:r>
            <a:endParaRPr lang="en-US" dirty="0"/>
          </a:p>
        </p:txBody>
      </p:sp>
      <p:sp>
        <p:nvSpPr>
          <p:cNvPr id="3" name="Content Placeholder 2"/>
          <p:cNvSpPr>
            <a:spLocks noGrp="1"/>
          </p:cNvSpPr>
          <p:nvPr>
            <p:ph idx="1"/>
          </p:nvPr>
        </p:nvSpPr>
        <p:spPr>
          <a:xfrm>
            <a:off x="457199" y="1600200"/>
            <a:ext cx="7952233" cy="4525963"/>
          </a:xfrm>
        </p:spPr>
        <p:txBody>
          <a:bodyPr/>
          <a:lstStyle/>
          <a:p>
            <a:r>
              <a:rPr lang="en-US" dirty="0" smtClean="0"/>
              <a:t>What do symptoms mean?</a:t>
            </a:r>
          </a:p>
          <a:p>
            <a:pPr lvl="1"/>
            <a:r>
              <a:rPr lang="en-US" dirty="0" smtClean="0"/>
              <a:t>Should we take them seriously?</a:t>
            </a:r>
          </a:p>
          <a:p>
            <a:r>
              <a:rPr lang="en-US" dirty="0" smtClean="0"/>
              <a:t>What do we do if we ever felt </a:t>
            </a:r>
            <a:r>
              <a:rPr lang="en-US" dirty="0" smtClean="0"/>
              <a:t>symptoms</a:t>
            </a:r>
            <a:r>
              <a:rPr lang="en-US" dirty="0" smtClean="0"/>
              <a:t>?</a:t>
            </a:r>
            <a:endParaRPr lang="en-US" dirty="0"/>
          </a:p>
        </p:txBody>
      </p:sp>
      <p:pic>
        <p:nvPicPr>
          <p:cNvPr id="5" name="Picture 4" descr="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057" y="571139"/>
            <a:ext cx="774700" cy="736600"/>
          </a:xfrm>
          <a:prstGeom prst="rect">
            <a:avLst/>
          </a:prstGeom>
        </p:spPr>
      </p:pic>
      <p:pic>
        <p:nvPicPr>
          <p:cNvPr id="6" name="Picture 5" descr="Symptoms-Graphic-(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1458" y="1417638"/>
            <a:ext cx="1815342" cy="1210228"/>
          </a:xfrm>
          <a:prstGeom prst="rect">
            <a:avLst/>
          </a:prstGeom>
        </p:spPr>
      </p:pic>
      <p:pic>
        <p:nvPicPr>
          <p:cNvPr id="4" name="Picture 3" descr="signs-and-symptoms-img.jpg"/>
          <p:cNvPicPr>
            <a:picLocks noChangeAspect="1"/>
          </p:cNvPicPr>
          <p:nvPr/>
        </p:nvPicPr>
        <p:blipFill rotWithShape="1">
          <a:blip r:embed="rId6">
            <a:extLst>
              <a:ext uri="{28A0092B-C50C-407E-A947-70E740481C1C}">
                <a14:useLocalDpi xmlns:a14="http://schemas.microsoft.com/office/drawing/2010/main" val="0"/>
              </a:ext>
            </a:extLst>
          </a:blip>
          <a:srcRect t="2354" b="58227"/>
          <a:stretch/>
        </p:blipFill>
        <p:spPr>
          <a:xfrm>
            <a:off x="130264" y="3447218"/>
            <a:ext cx="8556535" cy="1939907"/>
          </a:xfrm>
          <a:prstGeom prst="rect">
            <a:avLst/>
          </a:prstGeom>
        </p:spPr>
      </p:pic>
    </p:spTree>
    <p:extLst>
      <p:ext uri="{BB962C8B-B14F-4D97-AF65-F5344CB8AC3E}">
        <p14:creationId xmlns:p14="http://schemas.microsoft.com/office/powerpoint/2010/main" val="280332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Allergy Aware!</a:t>
            </a:r>
            <a:endParaRPr lang="en-US" dirty="0"/>
          </a:p>
        </p:txBody>
      </p:sp>
      <p:sp>
        <p:nvSpPr>
          <p:cNvPr id="3" name="Content Placeholder 2"/>
          <p:cNvSpPr>
            <a:spLocks noGrp="1"/>
          </p:cNvSpPr>
          <p:nvPr>
            <p:ph idx="1"/>
          </p:nvPr>
        </p:nvSpPr>
        <p:spPr>
          <a:xfrm>
            <a:off x="1386604" y="1417638"/>
            <a:ext cx="7137067" cy="4296826"/>
          </a:xfrm>
        </p:spPr>
        <p:txBody>
          <a:bodyPr>
            <a:normAutofit fontScale="77500" lnSpcReduction="20000"/>
          </a:bodyPr>
          <a:lstStyle/>
          <a:p>
            <a:pPr marL="0" indent="0">
              <a:lnSpc>
                <a:spcPct val="150000"/>
              </a:lnSpc>
              <a:buNone/>
            </a:pPr>
            <a:r>
              <a:rPr lang="en-US" kern="2200" dirty="0" smtClean="0"/>
              <a:t>Respecting Differences</a:t>
            </a:r>
          </a:p>
          <a:p>
            <a:pPr marL="0" indent="0">
              <a:lnSpc>
                <a:spcPct val="150000"/>
              </a:lnSpc>
              <a:buNone/>
            </a:pPr>
            <a:r>
              <a:rPr lang="en-US" dirty="0" smtClean="0"/>
              <a:t>Common Allergens</a:t>
            </a:r>
          </a:p>
          <a:p>
            <a:pPr marL="0" indent="0">
              <a:lnSpc>
                <a:spcPct val="150000"/>
              </a:lnSpc>
              <a:buNone/>
            </a:pPr>
            <a:r>
              <a:rPr lang="en-US" dirty="0" smtClean="0"/>
              <a:t>Inclusion</a:t>
            </a:r>
          </a:p>
          <a:p>
            <a:pPr marL="0" indent="0">
              <a:lnSpc>
                <a:spcPct val="150000"/>
              </a:lnSpc>
              <a:buNone/>
            </a:pPr>
            <a:r>
              <a:rPr lang="en-US" dirty="0" smtClean="0"/>
              <a:t>Hand Washing</a:t>
            </a:r>
          </a:p>
          <a:p>
            <a:pPr marL="0" indent="0">
              <a:lnSpc>
                <a:spcPct val="150000"/>
              </a:lnSpc>
              <a:buNone/>
            </a:pPr>
            <a:r>
              <a:rPr lang="en-US" dirty="0" smtClean="0"/>
              <a:t>Healthy Food Choices</a:t>
            </a:r>
          </a:p>
          <a:p>
            <a:pPr marL="0" indent="0">
              <a:lnSpc>
                <a:spcPct val="150000"/>
              </a:lnSpc>
              <a:buNone/>
            </a:pPr>
            <a:r>
              <a:rPr lang="en-US" dirty="0" smtClean="0"/>
              <a:t>Signs &amp; Symptoms</a:t>
            </a:r>
          </a:p>
          <a:p>
            <a:pPr marL="0" indent="0">
              <a:lnSpc>
                <a:spcPct val="150000"/>
              </a:lnSpc>
              <a:buNone/>
            </a:pPr>
            <a:r>
              <a:rPr lang="en-US" dirty="0" smtClean="0"/>
              <a:t>Epinephrine Auto-Injectors (e.g. </a:t>
            </a:r>
            <a:r>
              <a:rPr lang="en-US" dirty="0" err="1" smtClean="0"/>
              <a:t>EpiPen</a:t>
            </a:r>
            <a:r>
              <a:rPr lang="en-US" dirty="0" smtClean="0"/>
              <a:t>®)</a:t>
            </a:r>
            <a:endParaRPr lang="en-US" dirty="0"/>
          </a:p>
        </p:txBody>
      </p:sp>
      <p:pic>
        <p:nvPicPr>
          <p:cNvPr id="10" name="Picture 9"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25" y="1549522"/>
            <a:ext cx="490235" cy="466125"/>
          </a:xfrm>
          <a:prstGeom prst="rect">
            <a:avLst/>
          </a:prstGeom>
        </p:spPr>
      </p:pic>
      <p:pic>
        <p:nvPicPr>
          <p:cNvPr id="11" name="Picture 10" desc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77" y="2133022"/>
            <a:ext cx="490235" cy="466125"/>
          </a:xfrm>
          <a:prstGeom prst="rect">
            <a:avLst/>
          </a:prstGeom>
        </p:spPr>
      </p:pic>
      <p:pic>
        <p:nvPicPr>
          <p:cNvPr id="12" name="Picture 11" descr="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914" y="3245838"/>
            <a:ext cx="490235" cy="466125"/>
          </a:xfrm>
          <a:prstGeom prst="rect">
            <a:avLst/>
          </a:prstGeom>
        </p:spPr>
      </p:pic>
      <p:pic>
        <p:nvPicPr>
          <p:cNvPr id="13" name="Picture 12" descr="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914" y="4434978"/>
            <a:ext cx="490235" cy="466125"/>
          </a:xfrm>
          <a:prstGeom prst="rect">
            <a:avLst/>
          </a:prstGeom>
        </p:spPr>
      </p:pic>
      <p:pic>
        <p:nvPicPr>
          <p:cNvPr id="14" name="Picture 13" descr="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610" y="2712800"/>
            <a:ext cx="490235" cy="466125"/>
          </a:xfrm>
          <a:prstGeom prst="rect">
            <a:avLst/>
          </a:prstGeom>
        </p:spPr>
      </p:pic>
      <p:pic>
        <p:nvPicPr>
          <p:cNvPr id="15" name="Picture 14" descr="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914" y="3843596"/>
            <a:ext cx="490235" cy="466125"/>
          </a:xfrm>
          <a:prstGeom prst="rect">
            <a:avLst/>
          </a:prstGeom>
        </p:spPr>
      </p:pic>
      <p:pic>
        <p:nvPicPr>
          <p:cNvPr id="4" name="Picture 3" descr="7.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566" y="4995829"/>
            <a:ext cx="503871" cy="479090"/>
          </a:xfrm>
          <a:prstGeom prst="rect">
            <a:avLst/>
          </a:prstGeom>
        </p:spPr>
      </p:pic>
      <p:pic>
        <p:nvPicPr>
          <p:cNvPr id="16" name="Picture 15" descr="Allergy-Aware-Zone-Sig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3241" y="1667927"/>
            <a:ext cx="2563558" cy="3317545"/>
          </a:xfrm>
          <a:prstGeom prst="rect">
            <a:avLst/>
          </a:prstGeom>
        </p:spPr>
      </p:pic>
    </p:spTree>
    <p:extLst>
      <p:ext uri="{BB962C8B-B14F-4D97-AF65-F5344CB8AC3E}">
        <p14:creationId xmlns:p14="http://schemas.microsoft.com/office/powerpoint/2010/main" val="267615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&amp; Symptoms</a:t>
            </a:r>
            <a:endParaRPr lang="en-US" dirty="0"/>
          </a:p>
        </p:txBody>
      </p:sp>
      <p:sp>
        <p:nvSpPr>
          <p:cNvPr id="3" name="Content Placeholder 2"/>
          <p:cNvSpPr>
            <a:spLocks noGrp="1"/>
          </p:cNvSpPr>
          <p:nvPr>
            <p:ph idx="1"/>
          </p:nvPr>
        </p:nvSpPr>
        <p:spPr>
          <a:xfrm>
            <a:off x="457199" y="1323359"/>
            <a:ext cx="5322251" cy="4525963"/>
          </a:xfrm>
        </p:spPr>
        <p:txBody>
          <a:bodyPr>
            <a:normAutofit fontScale="92500"/>
          </a:bodyPr>
          <a:lstStyle/>
          <a:p>
            <a:r>
              <a:rPr lang="en-US" dirty="0" smtClean="0"/>
              <a:t>What symptoms can someone with a food allergy get?</a:t>
            </a:r>
          </a:p>
          <a:p>
            <a:pPr lvl="1"/>
            <a:r>
              <a:rPr lang="en-US" dirty="0" smtClean="0"/>
              <a:t>Swelling</a:t>
            </a:r>
          </a:p>
          <a:p>
            <a:pPr lvl="1"/>
            <a:r>
              <a:rPr lang="en-US" dirty="0" smtClean="0"/>
              <a:t>Stomach cramps</a:t>
            </a:r>
          </a:p>
          <a:p>
            <a:pPr lvl="1"/>
            <a:r>
              <a:rPr lang="en-US" dirty="0" smtClean="0"/>
              <a:t>Hives/rashes</a:t>
            </a:r>
          </a:p>
          <a:p>
            <a:pPr lvl="1"/>
            <a:r>
              <a:rPr lang="en-US" dirty="0" smtClean="0"/>
              <a:t>Sneezing</a:t>
            </a:r>
          </a:p>
          <a:p>
            <a:pPr lvl="1"/>
            <a:r>
              <a:rPr lang="en-US" dirty="0" smtClean="0"/>
              <a:t>Dizziness</a:t>
            </a:r>
            <a:endParaRPr lang="en-US" dirty="0" smtClean="0"/>
          </a:p>
          <a:p>
            <a:r>
              <a:rPr lang="en-US" dirty="0" smtClean="0"/>
              <a:t>How can we prevent allergic reactions at school?</a:t>
            </a:r>
          </a:p>
          <a:p>
            <a:endParaRPr lang="en-US" dirty="0"/>
          </a:p>
        </p:txBody>
      </p:sp>
      <p:pic>
        <p:nvPicPr>
          <p:cNvPr id="5" name="Picture 4"/>
          <p:cNvPicPr>
            <a:picLocks noChangeAspect="1"/>
          </p:cNvPicPr>
          <p:nvPr/>
        </p:nvPicPr>
        <p:blipFill>
          <a:blip r:embed="rId4"/>
          <a:stretch>
            <a:fillRect/>
          </a:stretch>
        </p:blipFill>
        <p:spPr>
          <a:xfrm>
            <a:off x="6114957" y="1372284"/>
            <a:ext cx="2571843" cy="4096741"/>
          </a:xfrm>
          <a:prstGeom prst="rect">
            <a:avLst/>
          </a:prstGeom>
        </p:spPr>
      </p:pic>
      <p:pic>
        <p:nvPicPr>
          <p:cNvPr id="6" name="Picture 5" descr="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057" y="571139"/>
            <a:ext cx="774700" cy="736600"/>
          </a:xfrm>
          <a:prstGeom prst="rect">
            <a:avLst/>
          </a:prstGeom>
        </p:spPr>
      </p:pic>
    </p:spTree>
    <p:extLst>
      <p:ext uri="{BB962C8B-B14F-4D97-AF65-F5344CB8AC3E}">
        <p14:creationId xmlns:p14="http://schemas.microsoft.com/office/powerpoint/2010/main" val="100656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7. Epinephrine Auto-Injectors</a:t>
            </a:r>
            <a:endParaRPr lang="en-US" dirty="0">
              <a:solidFill>
                <a:srgbClr val="FFFFFF"/>
              </a:solidFill>
            </a:endParaRPr>
          </a:p>
        </p:txBody>
      </p:sp>
    </p:spTree>
    <p:extLst>
      <p:ext uri="{BB962C8B-B14F-4D97-AF65-F5344CB8AC3E}">
        <p14:creationId xmlns:p14="http://schemas.microsoft.com/office/powerpoint/2010/main" val="149011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Epinephrine Auto-Injectors</a:t>
            </a:r>
            <a:endParaRPr lang="en-US" dirty="0"/>
          </a:p>
        </p:txBody>
      </p:sp>
      <p:sp>
        <p:nvSpPr>
          <p:cNvPr id="3" name="Content Placeholder 2"/>
          <p:cNvSpPr>
            <a:spLocks noGrp="1"/>
          </p:cNvSpPr>
          <p:nvPr>
            <p:ph idx="1"/>
          </p:nvPr>
        </p:nvSpPr>
        <p:spPr>
          <a:xfrm>
            <a:off x="457200" y="1600200"/>
            <a:ext cx="5182425" cy="4525963"/>
          </a:xfrm>
        </p:spPr>
        <p:txBody>
          <a:bodyPr/>
          <a:lstStyle/>
          <a:p>
            <a:r>
              <a:rPr lang="en-US" dirty="0" smtClean="0"/>
              <a:t>Can you name any tools or devices that help keep you safe and protected?</a:t>
            </a:r>
          </a:p>
          <a:p>
            <a:pPr lvl="1"/>
            <a:r>
              <a:rPr lang="en-US" dirty="0" smtClean="0"/>
              <a:t>When riding a bike?</a:t>
            </a:r>
          </a:p>
          <a:p>
            <a:pPr lvl="1"/>
            <a:r>
              <a:rPr lang="en-US" dirty="0" smtClean="0"/>
              <a:t>When in a car?</a:t>
            </a:r>
          </a:p>
          <a:p>
            <a:pPr lvl="1"/>
            <a:r>
              <a:rPr lang="en-US" dirty="0" smtClean="0"/>
              <a:t>When in a pool?</a:t>
            </a:r>
          </a:p>
          <a:p>
            <a:pPr lvl="2"/>
            <a:r>
              <a:rPr lang="en-US" dirty="0" smtClean="0"/>
              <a:t>How can they help?</a:t>
            </a:r>
            <a:endParaRPr lang="en-US" dirty="0"/>
          </a:p>
        </p:txBody>
      </p:sp>
      <p:pic>
        <p:nvPicPr>
          <p:cNvPr id="6" name="Picture 5"/>
          <p:cNvPicPr>
            <a:picLocks noChangeAspect="1"/>
          </p:cNvPicPr>
          <p:nvPr/>
        </p:nvPicPr>
        <p:blipFill>
          <a:blip r:embed="rId4"/>
          <a:stretch>
            <a:fillRect/>
          </a:stretch>
        </p:blipFill>
        <p:spPr>
          <a:xfrm>
            <a:off x="5814407" y="1254943"/>
            <a:ext cx="1616183" cy="4116898"/>
          </a:xfrm>
          <a:prstGeom prst="rect">
            <a:avLst/>
          </a:prstGeom>
        </p:spPr>
      </p:pic>
      <p:pic>
        <p:nvPicPr>
          <p:cNvPr id="8" name="Picture 7" descr="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782" y="518343"/>
            <a:ext cx="774700" cy="736600"/>
          </a:xfrm>
          <a:prstGeom prst="rect">
            <a:avLst/>
          </a:prstGeom>
        </p:spPr>
      </p:pic>
    </p:spTree>
    <p:extLst>
      <p:ext uri="{BB962C8B-B14F-4D97-AF65-F5344CB8AC3E}">
        <p14:creationId xmlns:p14="http://schemas.microsoft.com/office/powerpoint/2010/main" val="142811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Epinephrine Auto-Injectors</a:t>
            </a:r>
            <a:endParaRPr lang="en-US" dirty="0"/>
          </a:p>
        </p:txBody>
      </p:sp>
      <p:sp>
        <p:nvSpPr>
          <p:cNvPr id="3" name="Content Placeholder 2"/>
          <p:cNvSpPr>
            <a:spLocks noGrp="1"/>
          </p:cNvSpPr>
          <p:nvPr>
            <p:ph idx="1"/>
          </p:nvPr>
        </p:nvSpPr>
        <p:spPr/>
        <p:txBody>
          <a:bodyPr/>
          <a:lstStyle/>
          <a:p>
            <a:r>
              <a:rPr lang="en-US" dirty="0" smtClean="0"/>
              <a:t>Do you know people with allergies have safety gear too?</a:t>
            </a:r>
          </a:p>
          <a:p>
            <a:pPr lvl="1"/>
            <a:r>
              <a:rPr lang="en-US" dirty="0" smtClean="0"/>
              <a:t>Do you know what it’s called?</a:t>
            </a:r>
          </a:p>
          <a:p>
            <a:pPr lvl="2"/>
            <a:r>
              <a:rPr lang="en-US" dirty="0" smtClean="0"/>
              <a:t>An </a:t>
            </a:r>
            <a:r>
              <a:rPr lang="en-US" dirty="0" err="1" smtClean="0"/>
              <a:t>EpiPen</a:t>
            </a:r>
            <a:r>
              <a:rPr lang="en-US" dirty="0" smtClean="0"/>
              <a:t>®</a:t>
            </a:r>
          </a:p>
          <a:p>
            <a:r>
              <a:rPr lang="en-US" dirty="0" smtClean="0"/>
              <a:t>Should we ever…</a:t>
            </a:r>
          </a:p>
          <a:p>
            <a:pPr lvl="1"/>
            <a:r>
              <a:rPr lang="en-US" dirty="0" smtClean="0"/>
              <a:t>Play with one?</a:t>
            </a:r>
          </a:p>
          <a:p>
            <a:pPr lvl="1"/>
            <a:r>
              <a:rPr lang="en-US" dirty="0" smtClean="0"/>
              <a:t>Joke about one?</a:t>
            </a:r>
          </a:p>
          <a:p>
            <a:pPr lvl="1"/>
            <a:r>
              <a:rPr lang="en-US" dirty="0" smtClean="0"/>
              <a:t>Tease someone about one?</a:t>
            </a:r>
            <a:endParaRPr lang="en-US" dirty="0"/>
          </a:p>
        </p:txBody>
      </p:sp>
      <p:pic>
        <p:nvPicPr>
          <p:cNvPr id="6" name="Picture 5" descr="Question-Ma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209" y="2830833"/>
            <a:ext cx="2029749" cy="2095834"/>
          </a:xfrm>
          <a:prstGeom prst="rect">
            <a:avLst/>
          </a:prstGeom>
        </p:spPr>
      </p:pic>
      <p:pic>
        <p:nvPicPr>
          <p:cNvPr id="4" name="Picture 3" descr="sniff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0062" y="3689358"/>
            <a:ext cx="3252315" cy="2104439"/>
          </a:xfrm>
          <a:prstGeom prst="rect">
            <a:avLst/>
          </a:prstGeom>
        </p:spPr>
      </p:pic>
      <p:pic>
        <p:nvPicPr>
          <p:cNvPr id="7" name="Picture 6" descr="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782" y="518343"/>
            <a:ext cx="774700" cy="736600"/>
          </a:xfrm>
          <a:prstGeom prst="rect">
            <a:avLst/>
          </a:prstGeom>
        </p:spPr>
      </p:pic>
    </p:spTree>
    <p:extLst>
      <p:ext uri="{BB962C8B-B14F-4D97-AF65-F5344CB8AC3E}">
        <p14:creationId xmlns:p14="http://schemas.microsoft.com/office/powerpoint/2010/main" val="4159667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Do you have any questions?</a:t>
            </a:r>
            <a:endParaRPr lang="en-US" dirty="0">
              <a:solidFill>
                <a:srgbClr val="FFFFFF"/>
              </a:solidFill>
            </a:endParaRPr>
          </a:p>
        </p:txBody>
      </p:sp>
    </p:spTree>
    <p:extLst>
      <p:ext uri="{BB962C8B-B14F-4D97-AF65-F5344CB8AC3E}">
        <p14:creationId xmlns:p14="http://schemas.microsoft.com/office/powerpoint/2010/main" val="246690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Activities</a:t>
            </a:r>
            <a:endParaRPr lang="en-US" dirty="0">
              <a:solidFill>
                <a:srgbClr val="FFFFFF"/>
              </a:solidFill>
            </a:endParaRPr>
          </a:p>
        </p:txBody>
      </p:sp>
    </p:spTree>
    <p:extLst>
      <p:ext uri="{BB962C8B-B14F-4D97-AF65-F5344CB8AC3E}">
        <p14:creationId xmlns:p14="http://schemas.microsoft.com/office/powerpoint/2010/main" val="904995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t>
            </a:r>
            <a:endParaRPr lang="en-US" dirty="0"/>
          </a:p>
        </p:txBody>
      </p:sp>
      <p:sp>
        <p:nvSpPr>
          <p:cNvPr id="3" name="Content Placeholder 2"/>
          <p:cNvSpPr>
            <a:spLocks noGrp="1"/>
          </p:cNvSpPr>
          <p:nvPr>
            <p:ph idx="1"/>
          </p:nvPr>
        </p:nvSpPr>
        <p:spPr/>
        <p:txBody>
          <a:bodyPr/>
          <a:lstStyle/>
          <a:p>
            <a:r>
              <a:rPr lang="en-US" dirty="0" smtClean="0"/>
              <a:t>Worksheets</a:t>
            </a:r>
          </a:p>
          <a:p>
            <a:r>
              <a:rPr lang="en-US" dirty="0" smtClean="0"/>
              <a:t>Thumbs Up Thumbs Down</a:t>
            </a:r>
          </a:p>
          <a:p>
            <a:pPr lvl="1"/>
            <a:r>
              <a:rPr lang="en-US" dirty="0" smtClean="0"/>
              <a:t>Trivia game</a:t>
            </a:r>
          </a:p>
          <a:p>
            <a:r>
              <a:rPr lang="en-US" dirty="0" smtClean="0"/>
              <a:t>What’s in That Food?</a:t>
            </a:r>
            <a:endParaRPr lang="en-US" dirty="0"/>
          </a:p>
        </p:txBody>
      </p:sp>
      <p:pic>
        <p:nvPicPr>
          <p:cNvPr id="4" name="Picture 3" descr="Thumbs-Up-Thumbs-D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920" y="1751018"/>
            <a:ext cx="2734880" cy="1316912"/>
          </a:xfrm>
          <a:prstGeom prst="rect">
            <a:avLst/>
          </a:prstGeom>
        </p:spPr>
      </p:pic>
      <p:pic>
        <p:nvPicPr>
          <p:cNvPr id="5" name="Picture 4" descr="Activity-logos-WhatFood-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38" y="4179625"/>
            <a:ext cx="6472140" cy="1340657"/>
          </a:xfrm>
          <a:prstGeom prst="rect">
            <a:avLst/>
          </a:prstGeom>
        </p:spPr>
      </p:pic>
    </p:spTree>
    <p:extLst>
      <p:ext uri="{BB962C8B-B14F-4D97-AF65-F5344CB8AC3E}">
        <p14:creationId xmlns:p14="http://schemas.microsoft.com/office/powerpoint/2010/main" val="364405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1. Respecting Differences</a:t>
            </a:r>
            <a:endParaRPr lang="en-US" dirty="0">
              <a:solidFill>
                <a:srgbClr val="FFFFFF"/>
              </a:solidFill>
            </a:endParaRPr>
          </a:p>
        </p:txBody>
      </p:sp>
    </p:spTree>
    <p:extLst>
      <p:ext uri="{BB962C8B-B14F-4D97-AF65-F5344CB8AC3E}">
        <p14:creationId xmlns:p14="http://schemas.microsoft.com/office/powerpoint/2010/main" val="144215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Respecting Differences</a:t>
            </a:r>
            <a:endParaRPr lang="en-US" dirty="0"/>
          </a:p>
        </p:txBody>
      </p:sp>
      <p:sp>
        <p:nvSpPr>
          <p:cNvPr id="3" name="Content Placeholder 2"/>
          <p:cNvSpPr>
            <a:spLocks noGrp="1"/>
          </p:cNvSpPr>
          <p:nvPr>
            <p:ph idx="1"/>
          </p:nvPr>
        </p:nvSpPr>
        <p:spPr>
          <a:xfrm>
            <a:off x="457200" y="1600200"/>
            <a:ext cx="5709722" cy="4525963"/>
          </a:xfrm>
        </p:spPr>
        <p:txBody>
          <a:bodyPr/>
          <a:lstStyle/>
          <a:p>
            <a:r>
              <a:rPr lang="en-US" dirty="0" smtClean="0"/>
              <a:t>Can you name one thing that we all have in common?</a:t>
            </a:r>
          </a:p>
          <a:p>
            <a:r>
              <a:rPr lang="en-US" dirty="0" smtClean="0"/>
              <a:t>What’s something that makes us all different?</a:t>
            </a:r>
            <a:endParaRPr lang="en-US" dirty="0"/>
          </a:p>
        </p:txBody>
      </p:sp>
      <p:pic>
        <p:nvPicPr>
          <p:cNvPr id="4" name="Picture 3"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543" y="525073"/>
            <a:ext cx="774700" cy="736600"/>
          </a:xfrm>
          <a:prstGeom prst="rect">
            <a:avLst/>
          </a:prstGeom>
        </p:spPr>
      </p:pic>
      <p:pic>
        <p:nvPicPr>
          <p:cNvPr id="6" name="Picture 5" descr="Children-(small).png"/>
          <p:cNvPicPr>
            <a:picLocks noChangeAspect="1"/>
          </p:cNvPicPr>
          <p:nvPr/>
        </p:nvPicPr>
        <p:blipFill rotWithShape="1">
          <a:blip r:embed="rId5">
            <a:extLst>
              <a:ext uri="{28A0092B-C50C-407E-A947-70E740481C1C}">
                <a14:useLocalDpi xmlns:a14="http://schemas.microsoft.com/office/drawing/2010/main" val="0"/>
              </a:ext>
            </a:extLst>
          </a:blip>
          <a:srcRect t="18459"/>
          <a:stretch/>
        </p:blipFill>
        <p:spPr>
          <a:xfrm>
            <a:off x="5188469" y="3118374"/>
            <a:ext cx="3498332" cy="2252805"/>
          </a:xfrm>
          <a:prstGeom prst="rect">
            <a:avLst/>
          </a:prstGeom>
        </p:spPr>
      </p:pic>
    </p:spTree>
    <p:extLst>
      <p:ext uri="{BB962C8B-B14F-4D97-AF65-F5344CB8AC3E}">
        <p14:creationId xmlns:p14="http://schemas.microsoft.com/office/powerpoint/2010/main" val="63843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Respecting Differences</a:t>
            </a:r>
            <a:endParaRPr lang="en-US" dirty="0"/>
          </a:p>
        </p:txBody>
      </p:sp>
      <p:sp>
        <p:nvSpPr>
          <p:cNvPr id="3" name="Content Placeholder 2"/>
          <p:cNvSpPr>
            <a:spLocks noGrp="1"/>
          </p:cNvSpPr>
          <p:nvPr>
            <p:ph idx="1"/>
          </p:nvPr>
        </p:nvSpPr>
        <p:spPr>
          <a:xfrm>
            <a:off x="457200" y="1600200"/>
            <a:ext cx="7461809" cy="4525963"/>
          </a:xfrm>
        </p:spPr>
        <p:txBody>
          <a:bodyPr/>
          <a:lstStyle/>
          <a:p>
            <a:r>
              <a:rPr lang="en-US" dirty="0" smtClean="0"/>
              <a:t>Is it okay to be different?</a:t>
            </a:r>
          </a:p>
          <a:p>
            <a:pPr lvl="1"/>
            <a:r>
              <a:rPr lang="en-US" dirty="0" smtClean="0"/>
              <a:t>Why are differences a good thing?</a:t>
            </a:r>
          </a:p>
          <a:p>
            <a:r>
              <a:rPr lang="en-US" dirty="0" smtClean="0"/>
              <a:t>Why do food allergies make someone different?</a:t>
            </a:r>
          </a:p>
          <a:p>
            <a:pPr lvl="1"/>
            <a:r>
              <a:rPr lang="en-US" dirty="0" smtClean="0"/>
              <a:t>Do you know someone with a food allergy?</a:t>
            </a:r>
          </a:p>
          <a:p>
            <a:r>
              <a:rPr lang="en-US" dirty="0" smtClean="0"/>
              <a:t>What do you think it would be like to have a food allergy?</a:t>
            </a:r>
            <a:endParaRPr lang="en-US" dirty="0"/>
          </a:p>
        </p:txBody>
      </p:sp>
      <p:pic>
        <p:nvPicPr>
          <p:cNvPr id="4" name="Picture 3"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543" y="525073"/>
            <a:ext cx="774700" cy="736600"/>
          </a:xfrm>
          <a:prstGeom prst="rect">
            <a:avLst/>
          </a:prstGeom>
        </p:spPr>
      </p:pic>
      <p:pic>
        <p:nvPicPr>
          <p:cNvPr id="5" name="Picture 4" descr="elis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4133" y="946550"/>
            <a:ext cx="3654538" cy="2364701"/>
          </a:xfrm>
          <a:prstGeom prst="rect">
            <a:avLst/>
          </a:prstGeom>
        </p:spPr>
      </p:pic>
      <p:pic>
        <p:nvPicPr>
          <p:cNvPr id="6" name="Picture 5" descr="noa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9891" y="1600200"/>
            <a:ext cx="3721938" cy="2408313"/>
          </a:xfrm>
          <a:prstGeom prst="rect">
            <a:avLst/>
          </a:prstGeom>
        </p:spPr>
      </p:pic>
      <p:pic>
        <p:nvPicPr>
          <p:cNvPr id="7" name="Picture 6" descr="ging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7627" y="2385684"/>
            <a:ext cx="2411044" cy="3120174"/>
          </a:xfrm>
          <a:prstGeom prst="rect">
            <a:avLst/>
          </a:prstGeom>
        </p:spPr>
      </p:pic>
      <p:pic>
        <p:nvPicPr>
          <p:cNvPr id="8" name="Picture 7" descr="gerom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477821" y="-265753"/>
            <a:ext cx="2151807" cy="2805866"/>
          </a:xfrm>
          <a:prstGeom prst="rect">
            <a:avLst/>
          </a:prstGeom>
        </p:spPr>
      </p:pic>
    </p:spTree>
    <p:extLst>
      <p:ext uri="{BB962C8B-B14F-4D97-AF65-F5344CB8AC3E}">
        <p14:creationId xmlns:p14="http://schemas.microsoft.com/office/powerpoint/2010/main" val="188105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2. Common Allergens</a:t>
            </a:r>
            <a:endParaRPr lang="en-US" dirty="0">
              <a:solidFill>
                <a:srgbClr val="FFFFFF"/>
              </a:solidFill>
            </a:endParaRPr>
          </a:p>
        </p:txBody>
      </p:sp>
    </p:spTree>
    <p:extLst>
      <p:ext uri="{BB962C8B-B14F-4D97-AF65-F5344CB8AC3E}">
        <p14:creationId xmlns:p14="http://schemas.microsoft.com/office/powerpoint/2010/main" val="399858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Allergens</a:t>
            </a:r>
            <a:endParaRPr lang="en-US" dirty="0"/>
          </a:p>
        </p:txBody>
      </p:sp>
      <p:sp>
        <p:nvSpPr>
          <p:cNvPr id="3" name="Content Placeholder 2"/>
          <p:cNvSpPr>
            <a:spLocks noGrp="1"/>
          </p:cNvSpPr>
          <p:nvPr>
            <p:ph idx="1"/>
          </p:nvPr>
        </p:nvSpPr>
        <p:spPr>
          <a:xfrm>
            <a:off x="457200" y="1600200"/>
            <a:ext cx="5531989" cy="4525963"/>
          </a:xfrm>
        </p:spPr>
        <p:txBody>
          <a:bodyPr/>
          <a:lstStyle/>
          <a:p>
            <a:r>
              <a:rPr lang="en-US" dirty="0" smtClean="0"/>
              <a:t>Do you know someone with a food allergy?</a:t>
            </a:r>
          </a:p>
          <a:p>
            <a:pPr lvl="1"/>
            <a:r>
              <a:rPr lang="en-US" dirty="0" smtClean="0"/>
              <a:t>What are they allergic to?</a:t>
            </a:r>
          </a:p>
          <a:p>
            <a:r>
              <a:rPr lang="en-US" dirty="0" smtClean="0"/>
              <a:t>Why are food allergies so serious?</a:t>
            </a:r>
          </a:p>
          <a:p>
            <a:r>
              <a:rPr lang="en-US" dirty="0" smtClean="0"/>
              <a:t>Is it possible to be allergic to more than peanuts or tree nuts?</a:t>
            </a:r>
          </a:p>
        </p:txBody>
      </p:sp>
      <p:pic>
        <p:nvPicPr>
          <p:cNvPr id="4" name="Picture 3" desc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942" y="549495"/>
            <a:ext cx="774700" cy="736600"/>
          </a:xfrm>
          <a:prstGeom prst="rect">
            <a:avLst/>
          </a:prstGeom>
        </p:spPr>
      </p:pic>
      <p:pic>
        <p:nvPicPr>
          <p:cNvPr id="5" name="Picture 4" descr="Question-Mar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50" y="2316134"/>
            <a:ext cx="2178750" cy="2249686"/>
          </a:xfrm>
          <a:prstGeom prst="rect">
            <a:avLst/>
          </a:prstGeom>
        </p:spPr>
      </p:pic>
    </p:spTree>
    <p:extLst>
      <p:ext uri="{BB962C8B-B14F-4D97-AF65-F5344CB8AC3E}">
        <p14:creationId xmlns:p14="http://schemas.microsoft.com/office/powerpoint/2010/main" val="86804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Allergens</a:t>
            </a:r>
            <a:endParaRPr lang="en-US" dirty="0"/>
          </a:p>
        </p:txBody>
      </p:sp>
      <p:sp>
        <p:nvSpPr>
          <p:cNvPr id="3" name="Content Placeholder 2"/>
          <p:cNvSpPr>
            <a:spLocks noGrp="1"/>
          </p:cNvSpPr>
          <p:nvPr>
            <p:ph idx="1"/>
          </p:nvPr>
        </p:nvSpPr>
        <p:spPr/>
        <p:txBody>
          <a:bodyPr/>
          <a:lstStyle/>
          <a:p>
            <a:r>
              <a:rPr lang="en-US" dirty="0" smtClean="0"/>
              <a:t>What are the foods that we don’t bring into our classroom?</a:t>
            </a:r>
            <a:endParaRPr lang="en-US" dirty="0"/>
          </a:p>
        </p:txBody>
      </p:sp>
      <p:pic>
        <p:nvPicPr>
          <p:cNvPr id="4" name="Picture 3" descr="Question-Mark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130" y="2850604"/>
            <a:ext cx="2299124" cy="2373979"/>
          </a:xfrm>
          <a:prstGeom prst="rect">
            <a:avLst/>
          </a:prstGeom>
        </p:spPr>
      </p:pic>
      <p:pic>
        <p:nvPicPr>
          <p:cNvPr id="5" name="Picture 4" descr="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942" y="549495"/>
            <a:ext cx="774700" cy="736600"/>
          </a:xfrm>
          <a:prstGeom prst="rect">
            <a:avLst/>
          </a:prstGeom>
        </p:spPr>
      </p:pic>
      <p:pic>
        <p:nvPicPr>
          <p:cNvPr id="6" name="Picture 5" descr="Classroom-Party-(smal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701" y="2850604"/>
            <a:ext cx="3993908" cy="2659473"/>
          </a:xfrm>
          <a:prstGeom prst="rect">
            <a:avLst/>
          </a:prstGeom>
        </p:spPr>
      </p:pic>
    </p:spTree>
    <p:extLst>
      <p:ext uri="{BB962C8B-B14F-4D97-AF65-F5344CB8AC3E}">
        <p14:creationId xmlns:p14="http://schemas.microsoft.com/office/powerpoint/2010/main" val="163714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Allergens</a:t>
            </a:r>
            <a:endParaRPr lang="en-US" dirty="0"/>
          </a:p>
        </p:txBody>
      </p:sp>
      <p:sp>
        <p:nvSpPr>
          <p:cNvPr id="3" name="Content Placeholder 2"/>
          <p:cNvSpPr>
            <a:spLocks noGrp="1"/>
          </p:cNvSpPr>
          <p:nvPr>
            <p:ph idx="1"/>
          </p:nvPr>
        </p:nvSpPr>
        <p:spPr/>
        <p:txBody>
          <a:bodyPr/>
          <a:lstStyle/>
          <a:p>
            <a:r>
              <a:rPr lang="en-US" dirty="0" smtClean="0"/>
              <a:t>What are these foods?</a:t>
            </a:r>
            <a:endParaRPr lang="en-US" dirty="0"/>
          </a:p>
        </p:txBody>
      </p:sp>
      <p:pic>
        <p:nvPicPr>
          <p:cNvPr id="4" name="Picture 3" desc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942" y="549495"/>
            <a:ext cx="774700" cy="736600"/>
          </a:xfrm>
          <a:prstGeom prst="rect">
            <a:avLst/>
          </a:prstGeom>
        </p:spPr>
      </p:pic>
      <p:pic>
        <p:nvPicPr>
          <p:cNvPr id="6" name="Picture 5" descr="Eg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24" y="2067796"/>
            <a:ext cx="2206989" cy="1705400"/>
          </a:xfrm>
          <a:prstGeom prst="rect">
            <a:avLst/>
          </a:prstGeom>
        </p:spPr>
      </p:pic>
      <p:pic>
        <p:nvPicPr>
          <p:cNvPr id="7" name="Picture 6" descr="Mil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25" y="1724498"/>
            <a:ext cx="3004596" cy="2321733"/>
          </a:xfrm>
          <a:prstGeom prst="rect">
            <a:avLst/>
          </a:prstGeom>
        </p:spPr>
      </p:pic>
      <p:pic>
        <p:nvPicPr>
          <p:cNvPr id="8" name="Picture 7" descr="Mustar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699" y="2012370"/>
            <a:ext cx="2115863" cy="1634985"/>
          </a:xfrm>
          <a:prstGeom prst="rect">
            <a:avLst/>
          </a:prstGeom>
        </p:spPr>
      </p:pic>
      <p:pic>
        <p:nvPicPr>
          <p:cNvPr id="9" name="Picture 8" descr="Peanu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02" y="3656404"/>
            <a:ext cx="2253826" cy="1741593"/>
          </a:xfrm>
          <a:prstGeom prst="rect">
            <a:avLst/>
          </a:prstGeom>
        </p:spPr>
      </p:pic>
      <p:pic>
        <p:nvPicPr>
          <p:cNvPr id="10" name="Picture 9" descr="Seafoo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3247" y="3656404"/>
            <a:ext cx="2101726" cy="1624061"/>
          </a:xfrm>
          <a:prstGeom prst="rect">
            <a:avLst/>
          </a:prstGeom>
        </p:spPr>
      </p:pic>
      <p:pic>
        <p:nvPicPr>
          <p:cNvPr id="11" name="Picture 10" descr="Sesam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0564" y="3436606"/>
            <a:ext cx="3075555" cy="2376565"/>
          </a:xfrm>
          <a:prstGeom prst="rect">
            <a:avLst/>
          </a:prstGeom>
        </p:spPr>
      </p:pic>
      <p:pic>
        <p:nvPicPr>
          <p:cNvPr id="12" name="Picture 11" descr="Tree-Nut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9234" y="1931142"/>
            <a:ext cx="2016789" cy="1558428"/>
          </a:xfrm>
          <a:prstGeom prst="rect">
            <a:avLst/>
          </a:prstGeom>
        </p:spPr>
      </p:pic>
      <p:pic>
        <p:nvPicPr>
          <p:cNvPr id="13" name="Picture 12" descr="Whea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1235" y="3302285"/>
            <a:ext cx="2885925" cy="2230033"/>
          </a:xfrm>
          <a:prstGeom prst="rect">
            <a:avLst/>
          </a:prstGeom>
        </p:spPr>
      </p:pic>
      <p:pic>
        <p:nvPicPr>
          <p:cNvPr id="14" name="Picture 13" descr="Soy.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27049" y="1788921"/>
            <a:ext cx="2283441" cy="1764477"/>
          </a:xfrm>
          <a:prstGeom prst="rect">
            <a:avLst/>
          </a:prstGeom>
        </p:spPr>
      </p:pic>
      <p:sp>
        <p:nvSpPr>
          <p:cNvPr id="15" name="TextBox 14"/>
          <p:cNvSpPr txBox="1"/>
          <p:nvPr/>
        </p:nvSpPr>
        <p:spPr>
          <a:xfrm>
            <a:off x="247663" y="3489570"/>
            <a:ext cx="1522843" cy="369332"/>
          </a:xfrm>
          <a:prstGeom prst="rect">
            <a:avLst/>
          </a:prstGeom>
          <a:noFill/>
        </p:spPr>
        <p:txBody>
          <a:bodyPr wrap="square" rtlCol="0">
            <a:spAutoFit/>
          </a:bodyPr>
          <a:lstStyle/>
          <a:p>
            <a:pPr algn="ctr"/>
            <a:r>
              <a:rPr lang="en-US" dirty="0" smtClean="0"/>
              <a:t>Egg</a:t>
            </a:r>
            <a:endParaRPr lang="en-US" dirty="0"/>
          </a:p>
        </p:txBody>
      </p:sp>
      <p:sp>
        <p:nvSpPr>
          <p:cNvPr id="16" name="TextBox 15"/>
          <p:cNvSpPr txBox="1"/>
          <p:nvPr/>
        </p:nvSpPr>
        <p:spPr>
          <a:xfrm>
            <a:off x="1791856" y="3505718"/>
            <a:ext cx="1522843" cy="369332"/>
          </a:xfrm>
          <a:prstGeom prst="rect">
            <a:avLst/>
          </a:prstGeom>
          <a:noFill/>
        </p:spPr>
        <p:txBody>
          <a:bodyPr wrap="square" rtlCol="0">
            <a:spAutoFit/>
          </a:bodyPr>
          <a:lstStyle/>
          <a:p>
            <a:pPr algn="ctr"/>
            <a:r>
              <a:rPr lang="en-US" dirty="0" smtClean="0"/>
              <a:t>Milk</a:t>
            </a:r>
            <a:endParaRPr lang="en-US" dirty="0"/>
          </a:p>
        </p:txBody>
      </p:sp>
      <p:sp>
        <p:nvSpPr>
          <p:cNvPr id="17" name="TextBox 16"/>
          <p:cNvSpPr txBox="1"/>
          <p:nvPr/>
        </p:nvSpPr>
        <p:spPr>
          <a:xfrm>
            <a:off x="3665196" y="3490383"/>
            <a:ext cx="1522843" cy="369332"/>
          </a:xfrm>
          <a:prstGeom prst="rect">
            <a:avLst/>
          </a:prstGeom>
          <a:noFill/>
        </p:spPr>
        <p:txBody>
          <a:bodyPr wrap="square" rtlCol="0">
            <a:spAutoFit/>
          </a:bodyPr>
          <a:lstStyle/>
          <a:p>
            <a:pPr algn="ctr"/>
            <a:r>
              <a:rPr lang="en-US" dirty="0" smtClean="0"/>
              <a:t>Mustard</a:t>
            </a:r>
            <a:endParaRPr lang="en-US" dirty="0"/>
          </a:p>
        </p:txBody>
      </p:sp>
      <p:sp>
        <p:nvSpPr>
          <p:cNvPr id="18" name="TextBox 17"/>
          <p:cNvSpPr txBox="1"/>
          <p:nvPr/>
        </p:nvSpPr>
        <p:spPr>
          <a:xfrm>
            <a:off x="5308351" y="3454965"/>
            <a:ext cx="1522843" cy="369332"/>
          </a:xfrm>
          <a:prstGeom prst="rect">
            <a:avLst/>
          </a:prstGeom>
          <a:noFill/>
        </p:spPr>
        <p:txBody>
          <a:bodyPr wrap="square" rtlCol="0">
            <a:spAutoFit/>
          </a:bodyPr>
          <a:lstStyle/>
          <a:p>
            <a:pPr algn="ctr"/>
            <a:r>
              <a:rPr lang="en-US" dirty="0" smtClean="0"/>
              <a:t>Tree Nut</a:t>
            </a:r>
            <a:endParaRPr lang="en-US" dirty="0"/>
          </a:p>
        </p:txBody>
      </p:sp>
      <p:sp>
        <p:nvSpPr>
          <p:cNvPr id="20" name="TextBox 19"/>
          <p:cNvSpPr txBox="1"/>
          <p:nvPr/>
        </p:nvSpPr>
        <p:spPr>
          <a:xfrm>
            <a:off x="326189" y="5049374"/>
            <a:ext cx="1522843" cy="369332"/>
          </a:xfrm>
          <a:prstGeom prst="rect">
            <a:avLst/>
          </a:prstGeom>
          <a:noFill/>
        </p:spPr>
        <p:txBody>
          <a:bodyPr wrap="square" rtlCol="0">
            <a:spAutoFit/>
          </a:bodyPr>
          <a:lstStyle/>
          <a:p>
            <a:pPr algn="ctr"/>
            <a:r>
              <a:rPr lang="en-US" dirty="0" smtClean="0"/>
              <a:t>Peanut</a:t>
            </a:r>
            <a:endParaRPr lang="en-US" dirty="0"/>
          </a:p>
        </p:txBody>
      </p:sp>
      <p:sp>
        <p:nvSpPr>
          <p:cNvPr id="21" name="TextBox 20"/>
          <p:cNvSpPr txBox="1"/>
          <p:nvPr/>
        </p:nvSpPr>
        <p:spPr>
          <a:xfrm>
            <a:off x="3698266" y="5091980"/>
            <a:ext cx="1522843" cy="369332"/>
          </a:xfrm>
          <a:prstGeom prst="rect">
            <a:avLst/>
          </a:prstGeom>
          <a:noFill/>
        </p:spPr>
        <p:txBody>
          <a:bodyPr wrap="square" rtlCol="0">
            <a:spAutoFit/>
          </a:bodyPr>
          <a:lstStyle/>
          <a:p>
            <a:pPr algn="ctr"/>
            <a:r>
              <a:rPr lang="en-US" dirty="0" smtClean="0"/>
              <a:t>Sesame</a:t>
            </a:r>
            <a:endParaRPr lang="en-US" dirty="0"/>
          </a:p>
        </p:txBody>
      </p:sp>
      <p:sp>
        <p:nvSpPr>
          <p:cNvPr id="22" name="TextBox 21"/>
          <p:cNvSpPr txBox="1"/>
          <p:nvPr/>
        </p:nvSpPr>
        <p:spPr>
          <a:xfrm>
            <a:off x="5674951" y="5096429"/>
            <a:ext cx="1522843" cy="369332"/>
          </a:xfrm>
          <a:prstGeom prst="rect">
            <a:avLst/>
          </a:prstGeom>
          <a:noFill/>
        </p:spPr>
        <p:txBody>
          <a:bodyPr wrap="square" rtlCol="0">
            <a:spAutoFit/>
          </a:bodyPr>
          <a:lstStyle/>
          <a:p>
            <a:pPr algn="ctr"/>
            <a:r>
              <a:rPr lang="en-US" dirty="0" smtClean="0"/>
              <a:t>Wheat</a:t>
            </a:r>
            <a:endParaRPr lang="en-US" dirty="0"/>
          </a:p>
        </p:txBody>
      </p:sp>
      <p:sp>
        <p:nvSpPr>
          <p:cNvPr id="23" name="TextBox 22"/>
          <p:cNvSpPr txBox="1"/>
          <p:nvPr/>
        </p:nvSpPr>
        <p:spPr>
          <a:xfrm>
            <a:off x="7196784" y="5056325"/>
            <a:ext cx="1522843" cy="369332"/>
          </a:xfrm>
          <a:prstGeom prst="rect">
            <a:avLst/>
          </a:prstGeom>
          <a:noFill/>
        </p:spPr>
        <p:txBody>
          <a:bodyPr wrap="square" rtlCol="0">
            <a:spAutoFit/>
          </a:bodyPr>
          <a:lstStyle/>
          <a:p>
            <a:pPr algn="ctr"/>
            <a:r>
              <a:rPr lang="en-US" dirty="0" err="1" smtClean="0"/>
              <a:t>Sulphites</a:t>
            </a:r>
            <a:endParaRPr lang="en-US" dirty="0"/>
          </a:p>
        </p:txBody>
      </p:sp>
      <p:sp>
        <p:nvSpPr>
          <p:cNvPr id="24" name="TextBox 23"/>
          <p:cNvSpPr txBox="1"/>
          <p:nvPr/>
        </p:nvSpPr>
        <p:spPr>
          <a:xfrm>
            <a:off x="1824926" y="5081386"/>
            <a:ext cx="1973429" cy="553998"/>
          </a:xfrm>
          <a:prstGeom prst="rect">
            <a:avLst/>
          </a:prstGeom>
          <a:noFill/>
        </p:spPr>
        <p:txBody>
          <a:bodyPr wrap="square" rtlCol="0">
            <a:spAutoFit/>
          </a:bodyPr>
          <a:lstStyle/>
          <a:p>
            <a:pPr algn="ctr"/>
            <a:r>
              <a:rPr lang="en-US" dirty="0" smtClean="0"/>
              <a:t>Seafood</a:t>
            </a:r>
          </a:p>
          <a:p>
            <a:pPr algn="ctr"/>
            <a:r>
              <a:rPr lang="en-US" sz="1200" dirty="0" smtClean="0"/>
              <a:t>(fish, shellfish, crustaceans)</a:t>
            </a:r>
            <a:endParaRPr lang="en-US" sz="1200" dirty="0"/>
          </a:p>
        </p:txBody>
      </p:sp>
      <p:pic>
        <p:nvPicPr>
          <p:cNvPr id="25" name="Picture 24"/>
          <p:cNvPicPr>
            <a:picLocks noChangeAspect="1"/>
          </p:cNvPicPr>
          <p:nvPr/>
        </p:nvPicPr>
        <p:blipFill>
          <a:blip r:embed="rId14"/>
          <a:stretch>
            <a:fillRect/>
          </a:stretch>
        </p:blipFill>
        <p:spPr>
          <a:xfrm>
            <a:off x="7156680" y="3518889"/>
            <a:ext cx="1334766" cy="1527486"/>
          </a:xfrm>
          <a:prstGeom prst="rect">
            <a:avLst/>
          </a:prstGeom>
        </p:spPr>
      </p:pic>
      <p:sp>
        <p:nvSpPr>
          <p:cNvPr id="19" name="TextBox 18"/>
          <p:cNvSpPr txBox="1"/>
          <p:nvPr/>
        </p:nvSpPr>
        <p:spPr>
          <a:xfrm>
            <a:off x="7135738" y="3305717"/>
            <a:ext cx="1522843" cy="369332"/>
          </a:xfrm>
          <a:prstGeom prst="rect">
            <a:avLst/>
          </a:prstGeom>
          <a:noFill/>
        </p:spPr>
        <p:txBody>
          <a:bodyPr wrap="square" rtlCol="0">
            <a:spAutoFit/>
          </a:bodyPr>
          <a:lstStyle/>
          <a:p>
            <a:pPr algn="ctr"/>
            <a:r>
              <a:rPr lang="en-US" dirty="0" smtClean="0"/>
              <a:t>Soy</a:t>
            </a:r>
            <a:endParaRPr lang="en-US" dirty="0"/>
          </a:p>
        </p:txBody>
      </p:sp>
    </p:spTree>
    <p:extLst>
      <p:ext uri="{BB962C8B-B14F-4D97-AF65-F5344CB8AC3E}">
        <p14:creationId xmlns:p14="http://schemas.microsoft.com/office/powerpoint/2010/main" val="1984667584"/>
      </p:ext>
    </p:extLst>
  </p:cSld>
  <p:clrMapOvr>
    <a:masterClrMapping/>
  </p:clrMapOvr>
</p:sld>
</file>

<file path=ppt/theme/theme1.xml><?xml version="1.0" encoding="utf-8"?>
<a:theme xmlns:a="http://schemas.openxmlformats.org/drawingml/2006/main" name="AAC Elemenatary 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AAC Elemenatary School.potx</Template>
  <TotalTime>6906</TotalTime>
  <Words>2978</Words>
  <Application>Microsoft Macintosh PowerPoint</Application>
  <PresentationFormat>On-screen Show (4:3)</PresentationFormat>
  <Paragraphs>713</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AAC Elemenatary School</vt:lpstr>
      <vt:lpstr>Let’s Get Allergy Aware!</vt:lpstr>
      <vt:lpstr>Let’s Get Allergy Aware!</vt:lpstr>
      <vt:lpstr>1. Respecting Differences</vt:lpstr>
      <vt:lpstr>Respecting Differences</vt:lpstr>
      <vt:lpstr>Respecting Differences</vt:lpstr>
      <vt:lpstr>2. Common Allergens</vt:lpstr>
      <vt:lpstr>Common Allergens</vt:lpstr>
      <vt:lpstr>Common Allergens</vt:lpstr>
      <vt:lpstr>Common Allergens</vt:lpstr>
      <vt:lpstr>3. Inclusion</vt:lpstr>
      <vt:lpstr>Inclusion</vt:lpstr>
      <vt:lpstr>Inclusion</vt:lpstr>
      <vt:lpstr>4. Hand Washing</vt:lpstr>
      <vt:lpstr>Hand Washing</vt:lpstr>
      <vt:lpstr>5. Healthy Food Choices</vt:lpstr>
      <vt:lpstr>Healthy Food Choices</vt:lpstr>
      <vt:lpstr>Healthy Food Choices</vt:lpstr>
      <vt:lpstr>6. Signs &amp; Symptoms</vt:lpstr>
      <vt:lpstr>Signs &amp; Symptoms</vt:lpstr>
      <vt:lpstr>Signs &amp; Symptoms</vt:lpstr>
      <vt:lpstr>7. Epinephrine Auto-Injectors</vt:lpstr>
      <vt:lpstr>Epinephrine Auto-Injectors</vt:lpstr>
      <vt:lpstr>Epinephrine Auto-Injectors</vt:lpstr>
      <vt:lpstr>Do you have any questions?</vt:lpstr>
      <vt:lpstr>Activities</vt:lpstr>
      <vt:lpstr>Activities </vt:lpstr>
    </vt:vector>
  </TitlesOfParts>
  <Company>Kyle Dine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Dine</dc:creator>
  <cp:lastModifiedBy>Kyle Dine</cp:lastModifiedBy>
  <cp:revision>36</cp:revision>
  <dcterms:created xsi:type="dcterms:W3CDTF">2016-04-22T10:00:32Z</dcterms:created>
  <dcterms:modified xsi:type="dcterms:W3CDTF">2016-08-05T10:33:16Z</dcterms:modified>
</cp:coreProperties>
</file>