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59" r:id="rId4"/>
    <p:sldId id="268" r:id="rId5"/>
    <p:sldId id="279" r:id="rId6"/>
    <p:sldId id="280" r:id="rId7"/>
    <p:sldId id="261" r:id="rId8"/>
    <p:sldId id="269" r:id="rId9"/>
    <p:sldId id="281" r:id="rId10"/>
    <p:sldId id="282" r:id="rId11"/>
    <p:sldId id="260" r:id="rId12"/>
    <p:sldId id="270" r:id="rId13"/>
    <p:sldId id="262" r:id="rId14"/>
    <p:sldId id="271" r:id="rId15"/>
    <p:sldId id="264" r:id="rId16"/>
    <p:sldId id="272" r:id="rId17"/>
    <p:sldId id="283" r:id="rId18"/>
    <p:sldId id="265" r:id="rId19"/>
    <p:sldId id="274" r:id="rId20"/>
    <p:sldId id="284" r:id="rId21"/>
    <p:sldId id="266" r:id="rId22"/>
    <p:sldId id="275" r:id="rId23"/>
    <p:sldId id="287" r:id="rId24"/>
    <p:sldId id="285" r:id="rId25"/>
    <p:sldId id="267" r:id="rId26"/>
    <p:sldId id="257" r:id="rId27"/>
    <p:sldId id="286" r:id="rId28"/>
    <p:sldId id="277" r:id="rId29"/>
    <p:sldId id="28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02" autoAdjust="0"/>
  </p:normalViewPr>
  <p:slideViewPr>
    <p:cSldViewPr snapToGrid="0" snapToObjects="1">
      <p:cViewPr varScale="1">
        <p:scale>
          <a:sx n="73" d="100"/>
          <a:sy n="73" d="100"/>
        </p:scale>
        <p:origin x="-18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F83E1-9629-2649-930B-EDFD9B79FD49}" type="datetimeFigureOut">
              <a:rPr lang="en-US" smtClean="0"/>
              <a:t>16-08-10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83BAF-1056-C844-9153-4BE756212373}" type="slidenum">
              <a:rPr lang="en-US" smtClean="0"/>
              <a:t>‹#›</a:t>
            </a:fld>
            <a:endParaRPr lang="en-US"/>
          </a:p>
        </p:txBody>
      </p:sp>
    </p:spTree>
    <p:extLst>
      <p:ext uri="{BB962C8B-B14F-4D97-AF65-F5344CB8AC3E}">
        <p14:creationId xmlns:p14="http://schemas.microsoft.com/office/powerpoint/2010/main" val="3931522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medicalert.c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medicalert.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1: What is Anaphylaxis?</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food allergies are just like everybody else, but have to avoid certain foods.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Many people have food allergies and that is normal.</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Allergic reactions can be much more serious than environmental allergies/sneezing.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 immune system is responsible for allergic reactions.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serious food allergies can get very sick if they eat the foods that they are allergic to with a serious life-threatening allergic reaction called anaphylaxis. This would require hospitalization.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get allergies when they are young or old, and we don’t know why people get them, or lose them.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Food Allergy Spelling Bee</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know someone with a food allergy? What are they allergic to?</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Help students understand that this is a problem that affects everyone (e.g. classmates, adults, siblings etc.).</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Can you guess what anaphylaxis means?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is a potentially life-threatening allergic reaction. </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it would feel like to live with a life-threatening food allergy? What precautions would you need to take?</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would food allergies be considered an “invisible disorder”</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cannot tell that a person has food allergies just by looking at them. It is a condition that does not affect your daily life. However, if you encounter one of their allergens, their immune system will release chemicals resulting in an allergic reaction.</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Start a brainstorm on what systems of the body are responsible for what activities.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breathing?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respiratory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the blood circulating in the body?</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circulatory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digesting food?</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digestive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keeping us safe against disease and harmful bacteria? </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immune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the immune system important?</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helps us stay safe and healthy by identifying and fighting foreign intruders like germs and bacteria.</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do you think the immune system is responsible for allergic reactions?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treats certain foods as foreign invaders and releases histamine in an attempt to attack them. This results in symptoms of an allergic reaction or anaphylaxis.</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do you think people get food allergies and are they contagious?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Scientists do not exactly know why some people get food allergies and others do not. There is a lot of research being done to the cause of allergies, however there is currently no cure. Reiterate that this is why it is so important why we all learn how to help keep those with allergies safe.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3</a:t>
            </a:fld>
            <a:endParaRPr lang="en-US"/>
          </a:p>
        </p:txBody>
      </p:sp>
    </p:spTree>
    <p:extLst>
      <p:ext uri="{BB962C8B-B14F-4D97-AF65-F5344CB8AC3E}">
        <p14:creationId xmlns:p14="http://schemas.microsoft.com/office/powerpoint/2010/main" val="172759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3 </a:t>
            </a:r>
            <a:r>
              <a:rPr lang="en-CA" sz="1100" b="1" u="sng" kern="1200" dirty="0" smtClean="0">
                <a:solidFill>
                  <a:schemeClr val="tx1"/>
                </a:solidFill>
                <a:effectLst/>
                <a:latin typeface="+mn-lt"/>
                <a:ea typeface="+mn-ea"/>
                <a:cs typeface="+mn-cs"/>
              </a:rPr>
              <a:t>- </a:t>
            </a:r>
            <a:r>
              <a:rPr lang="en-CA" sz="1200" b="1" u="sng" kern="1200" dirty="0" smtClean="0">
                <a:solidFill>
                  <a:schemeClr val="tx1"/>
                </a:solidFill>
                <a:effectLst/>
                <a:latin typeface="+mn-lt"/>
                <a:ea typeface="+mn-ea"/>
                <a:cs typeface="+mn-cs"/>
              </a:rPr>
              <a:t>Medical Identification</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Medical bracelets can be used to show what someone is allergic to.</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 addition, they are used to show other health conditions (diabetes, asthma, epilepsy).</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come in different shapes and styles.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are important to wear at all times if you have allergies.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have trouble breathing and speaking during an allergic reaction, which is why medical bracelets can be so important.</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Suggested Materials: </a:t>
            </a:r>
            <a:r>
              <a:rPr lang="en-CA" sz="1200" b="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and visit </a:t>
            </a:r>
            <a:r>
              <a:rPr lang="en-CA" sz="1200" kern="1200" dirty="0" err="1" smtClean="0">
                <a:solidFill>
                  <a:schemeClr val="tx1"/>
                </a:solidFill>
                <a:effectLst/>
                <a:latin typeface="+mn-lt"/>
                <a:ea typeface="+mn-ea"/>
                <a:cs typeface="+mn-cs"/>
              </a:rPr>
              <a:t>www.medicalert.ca</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Visit </a:t>
            </a:r>
            <a:r>
              <a:rPr lang="en-CA" sz="1200" u="sng" kern="1200" dirty="0" smtClean="0">
                <a:solidFill>
                  <a:schemeClr val="tx1"/>
                </a:solidFill>
                <a:effectLst/>
                <a:latin typeface="+mn-lt"/>
                <a:ea typeface="+mn-ea"/>
                <a:cs typeface="+mn-cs"/>
                <a:hlinkClick r:id="rId3"/>
              </a:rPr>
              <a:t>www.medicalert.ca</a:t>
            </a:r>
            <a:r>
              <a:rPr lang="en-CA" sz="1200" kern="1200" dirty="0" smtClean="0">
                <a:solidFill>
                  <a:schemeClr val="tx1"/>
                </a:solidFill>
                <a:effectLst/>
                <a:latin typeface="+mn-lt"/>
                <a:ea typeface="+mn-ea"/>
                <a:cs typeface="+mn-cs"/>
              </a:rPr>
              <a:t> - show the students the different bracelets available and learn about the importance of them for various conditions.</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is medical bracelet important for someone with food allergies?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Severe symptoms may prevent them from telling someone what is wrong. (e.g. difficulty breathing/speaking). Paramedics are trained to look for medical identification during an emergency.</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In what situations would this bracelet be particularly useful?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Examples could be: with others who aren’t aware of your allergies, travelling, and when alone. However, it’s important that they always be worn.</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other health conditions can be shown on a medical bracelet?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Diabetes, asthma, epilepsy are a few examples.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If you were to design your own bracelet, what would it look like?</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12</a:t>
            </a:fld>
            <a:endParaRPr lang="en-US"/>
          </a:p>
        </p:txBody>
      </p:sp>
    </p:spTree>
    <p:extLst>
      <p:ext uri="{BB962C8B-B14F-4D97-AF65-F5344CB8AC3E}">
        <p14:creationId xmlns:p14="http://schemas.microsoft.com/office/powerpoint/2010/main" val="190561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4: Cross-Contamination</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Remember the foods that are okay/not okay for our classroom.</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Washing our hands with soap and water is best for getting food off – not hand sanitizer.</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Knowing what cross-contamination is, and how it can be avoided (washing hands, keeping food on own plates/trays).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Know that food crumbs are not only on hands, but also on desks, trays and even on our faces.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Food is always meant to stay in the room where we eat lunch.</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What is Cross-Contamination Worksheet</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cross-contamination is?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Cross-contamination can happen when a small amount of a food allergen gets into another food accidentally, or when it is present in saliva, on a surface or on an object. This small amount of an allergen could cause an allergic reaction.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think of examples where this could happen?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Examples could be: buffet with shared tongs, a knife being used for both peanut butter and jam, shared cutting boards, an allergen being scraped off (e.g. nuts off a salad or mayonnaise off of toast)</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Should we wash our hands before, or after we eat? Or both? Why?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Optimal is both before and after eating to keep ourselves, and others safe and healthy.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Should we wash our hands with hand sanitizer or soap and water?</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It’s been proven that soap and water is best at getting food proteins off of our hands.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we always eat our food in the room we eat lunch?</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do not want food crumbs in places we expect to be safe (e.g. the classroom or gymnasium)</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we never share food at school?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It’s difficult to know what is in our food. What’s safe for one person may not be safe for another, thus our food should be kept to ourselves.</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13</a:t>
            </a:fld>
            <a:endParaRPr lang="en-US"/>
          </a:p>
        </p:txBody>
      </p:sp>
    </p:spTree>
    <p:extLst>
      <p:ext uri="{BB962C8B-B14F-4D97-AF65-F5344CB8AC3E}">
        <p14:creationId xmlns:p14="http://schemas.microsoft.com/office/powerpoint/2010/main" val="426544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4: Cross-Contamination</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Remember the foods that are okay/not okay for our classroom.</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Washing our hands with soap and water is best for getting food off – not hand sanitizer.</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Knowing what cross-contamination is, and how it can be avoided (washing hands, keeping food on own plates/trays).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Know that food crumbs are not only on hands, but also on desks, trays and even on our faces.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Food is always meant to stay in the room where we eat lunch.</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What is Cross-Contamination Worksheet</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cross-contamination is?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Cross-contamination can happen when a small amount of a food allergen gets into another food accidentally, or when it is present in saliva, on a surface or on an object. This small amount of an allergen could cause an allergic reaction.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Can you think of examples where this could happen?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Examples could be: buffet with shared tongs, a knife being used for both peanut butter and jam, shared cutting boards, an allergen being scraped off (e.g. nuts off a salad or mayonnaise off of toast)</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Should we wash our hands before, or after we eat? Or both? Why?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Optimal is both before and after eating to keep ourselves, and others safe and healthy.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Should we wash our hands with hand sanitizer or soap and water?</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It’s been proven that soap and water is best at getting food proteins off of our hands.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we always eat our food in the room we eat lunch?</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do not want food crumbs in places we expect to be safe (e.g. the classroom or gymnasium)</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we never share food at school?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It’s difficult to know what is in our food. What’s safe for one person may not be safe for another, thus our food should be kept to ourselves.</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14</a:t>
            </a:fld>
            <a:endParaRPr lang="en-US"/>
          </a:p>
        </p:txBody>
      </p:sp>
    </p:spTree>
    <p:extLst>
      <p:ext uri="{BB962C8B-B14F-4D97-AF65-F5344CB8AC3E}">
        <p14:creationId xmlns:p14="http://schemas.microsoft.com/office/powerpoint/2010/main" val="412183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5: Reading Ingredients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Learn the different types of information that product labels contain.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Know that ingredient lists are where you can find out what’s in your food.</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 peanut free logo doesn’t cover a tree nut allergy or other allergens.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Products that say “may contain” products are not worth the risk.</a:t>
            </a:r>
            <a:endParaRPr lang="en-CA" sz="1100" kern="1200" dirty="0" smtClean="0">
              <a:solidFill>
                <a:schemeClr val="tx1"/>
              </a:solidFill>
              <a:effectLst/>
              <a:latin typeface="+mn-lt"/>
              <a:ea typeface="+mn-ea"/>
              <a:cs typeface="+mn-cs"/>
            </a:endParaRPr>
          </a:p>
          <a:p>
            <a:r>
              <a:rPr lang="en-CA" sz="1100" kern="1200" dirty="0" smtClean="0">
                <a:solidFill>
                  <a:schemeClr val="tx1"/>
                </a:solidFill>
                <a:effectLst/>
                <a:latin typeface="+mn-lt"/>
                <a:ea typeface="+mn-ea"/>
                <a:cs typeface="+mn-cs"/>
              </a:rPr>
              <a:t/>
            </a:r>
            <a:br>
              <a:rPr lang="en-CA" sz="1100"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Ingredient List Detective</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&amp; “Check a Label” Activity:</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Check a Label</a:t>
            </a:r>
            <a:r>
              <a:rPr lang="en-CA" sz="1200" kern="1200" dirty="0" smtClean="0">
                <a:solidFill>
                  <a:schemeClr val="tx1"/>
                </a:solidFill>
                <a:effectLst/>
                <a:latin typeface="+mn-lt"/>
                <a:ea typeface="+mn-ea"/>
                <a:cs typeface="+mn-cs"/>
              </a:rPr>
              <a:t>: Ask children to find a product at home with at least two common allergens on the ingredient list. Ask them to report what the product was, and what common allergens were inside.</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examples of things you would find on a product label (e.g. a box of cookies).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Nutritional info, ingredient list, “best before” date.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Have you ever read an ingredient list before? Are they easy to read?</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Does a peanut free logo on a package mean it’s okay for anyone to eat with a peanut and tree nut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 remember that tree nut allergy is different than a peanut allergy. People can be allergic to one or the other, or both.</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Who would someone with allergies talk to if they wanted to get a safe meal at a restaurant? What type of questions would they ask?</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could ask the wait staff, chef, or manager questions such as “do you know if this meal contains “x”, or would there be a chance cross-contamination could occur in the kitchen?</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would be all of the ingredients in a pizza? Are there any common allergens in it?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Wheat, dairy, possibly seafood.</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When a product says, “may contain” an allergen, why do you think it is not worth the risk for someone with food allergies to eat?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Unless you call the manufacturer directly, it’s hard to know what the level of risk would be. It’s best to not take the chance. When in doubt, do without.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Don’t make assumptions about food as it’s difficult to know what exactly is inside.</a:t>
            </a:r>
            <a:r>
              <a:rPr lang="en-CA" sz="1100" kern="1200" dirty="0" smtClean="0">
                <a:solidFill>
                  <a:schemeClr val="tx1"/>
                </a:solidFill>
                <a:effectLst/>
                <a:latin typeface="+mn-lt"/>
                <a:ea typeface="+mn-ea"/>
                <a:cs typeface="+mn-cs"/>
              </a:rPr>
              <a:t/>
            </a:r>
            <a:br>
              <a:rPr lang="en-CA" sz="11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15</a:t>
            </a:fld>
            <a:endParaRPr lang="en-US"/>
          </a:p>
        </p:txBody>
      </p:sp>
    </p:spTree>
    <p:extLst>
      <p:ext uri="{BB962C8B-B14F-4D97-AF65-F5344CB8AC3E}">
        <p14:creationId xmlns:p14="http://schemas.microsoft.com/office/powerpoint/2010/main" val="145553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5: Reading Ingredients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Learn the different types of information that product labels contain.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Know that ingredient lists are where you can find out what’s in your food.</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 peanut free logo doesn’t cover a tree nut allergy or other allergens.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Products that say “may contain” products are not worth the risk.</a:t>
            </a:r>
            <a:endParaRPr lang="en-CA" sz="1100" kern="1200" dirty="0" smtClean="0">
              <a:solidFill>
                <a:schemeClr val="tx1"/>
              </a:solidFill>
              <a:effectLst/>
              <a:latin typeface="+mn-lt"/>
              <a:ea typeface="+mn-ea"/>
              <a:cs typeface="+mn-cs"/>
            </a:endParaRPr>
          </a:p>
          <a:p>
            <a:r>
              <a:rPr lang="en-CA" sz="1100" kern="1200" dirty="0" smtClean="0">
                <a:solidFill>
                  <a:schemeClr val="tx1"/>
                </a:solidFill>
                <a:effectLst/>
                <a:latin typeface="+mn-lt"/>
                <a:ea typeface="+mn-ea"/>
                <a:cs typeface="+mn-cs"/>
              </a:rPr>
              <a:t/>
            </a:r>
            <a:br>
              <a:rPr lang="en-CA" sz="1100"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Ingredient List Detective</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&amp; “Check a Label” Activity:</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Check a Label</a:t>
            </a:r>
            <a:r>
              <a:rPr lang="en-CA" sz="1200" kern="1200" dirty="0" smtClean="0">
                <a:solidFill>
                  <a:schemeClr val="tx1"/>
                </a:solidFill>
                <a:effectLst/>
                <a:latin typeface="+mn-lt"/>
                <a:ea typeface="+mn-ea"/>
                <a:cs typeface="+mn-cs"/>
              </a:rPr>
              <a:t>: Ask children to find a product at home with at least two common allergens on the ingredient list. Ask them to report what the product was, and what common allergens were inside.</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examples of things you would find on a product label (e.g. a box of cookies).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Nutritional info, ingredient list, “best before” date.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Have you ever read an ingredient list before? Are they easy to read?</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Does a peanut free logo on a package mean it’s okay for anyone to eat with a peanut and tree nut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 remember that tree nut allergy is different than a peanut allergy. People can be allergic to one or the other, or both.</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Who would someone with allergies talk to if they wanted to get a safe meal at a restaurant? What type of questions would they ask?</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could ask the wait staff, chef, or manager questions such as “do you know if this meal contains “x”, or would there be a chance cross-contamination could occur in the kitchen?</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would be all of the ingredients in a pizza? Are there any common allergens in it?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Wheat, dairy, possibly seafood.</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When a product says, “may contain” an allergen, why do you think it is not worth the risk for someone with food allergies to eat?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Unless you call the manufacturer directly, it’s hard to know what the level of risk would be. It’s best to not take the chance. When in doubt, do without.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Don’t make assumptions about food as it’s difficult to know what exactly is inside.</a:t>
            </a:r>
            <a:r>
              <a:rPr lang="en-CA" sz="1100" kern="1200" dirty="0" smtClean="0">
                <a:solidFill>
                  <a:schemeClr val="tx1"/>
                </a:solidFill>
                <a:effectLst/>
                <a:latin typeface="+mn-lt"/>
                <a:ea typeface="+mn-ea"/>
                <a:cs typeface="+mn-cs"/>
              </a:rPr>
              <a:t/>
            </a:r>
            <a:br>
              <a:rPr lang="en-CA" sz="11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16</a:t>
            </a:fld>
            <a:endParaRPr lang="en-US"/>
          </a:p>
        </p:txBody>
      </p:sp>
    </p:spTree>
    <p:extLst>
      <p:ext uri="{BB962C8B-B14F-4D97-AF65-F5344CB8AC3E}">
        <p14:creationId xmlns:p14="http://schemas.microsoft.com/office/powerpoint/2010/main" val="22780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5: Reading Ingredients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Learn the different types of information that product labels contain.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Know that ingredient lists are where you can find out what’s in your food.</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 peanut free logo doesn’t cover a tree nut allergy or other allergens.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Products that say “may contain” products are not worth the risk.</a:t>
            </a:r>
            <a:endParaRPr lang="en-CA" sz="1100" kern="1200" dirty="0" smtClean="0">
              <a:solidFill>
                <a:schemeClr val="tx1"/>
              </a:solidFill>
              <a:effectLst/>
              <a:latin typeface="+mn-lt"/>
              <a:ea typeface="+mn-ea"/>
              <a:cs typeface="+mn-cs"/>
            </a:endParaRPr>
          </a:p>
          <a:p>
            <a:r>
              <a:rPr lang="en-CA" sz="1100" kern="1200" dirty="0" smtClean="0">
                <a:solidFill>
                  <a:schemeClr val="tx1"/>
                </a:solidFill>
                <a:effectLst/>
                <a:latin typeface="+mn-lt"/>
                <a:ea typeface="+mn-ea"/>
                <a:cs typeface="+mn-cs"/>
              </a:rPr>
              <a:t/>
            </a:r>
            <a:br>
              <a:rPr lang="en-CA" sz="1100"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Ingredient List Detective</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&amp; “Check a Label” Activity:</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Check a Label</a:t>
            </a:r>
            <a:r>
              <a:rPr lang="en-CA" sz="1200" kern="1200" dirty="0" smtClean="0">
                <a:solidFill>
                  <a:schemeClr val="tx1"/>
                </a:solidFill>
                <a:effectLst/>
                <a:latin typeface="+mn-lt"/>
                <a:ea typeface="+mn-ea"/>
                <a:cs typeface="+mn-cs"/>
              </a:rPr>
              <a:t>: Ask children to find a product at home with at least two common allergens on the ingredient list. Ask them to report what the product was, and what common allergens were inside.</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examples of things you would find on a product label (e.g. a box of cookies).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Nutritional info, ingredient list, “best before” date.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Have you ever read an ingredient list before? Are they easy to read?</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Does a peanut free logo on a package mean it’s okay for anyone to eat with a peanut and tree nut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 remember that tree nut allergy is different than a peanut allergy. People can be allergic to one or the other, or both.</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Who would someone with allergies talk to if they wanted to get a safe meal at a restaurant? What type of questions would they ask?</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could ask the wait staff, chef, or manager questions such as “do you know if this meal contains “x”, or would there be a chance cross-contamination could occur in the kitchen?</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would be all of the ingredients in a pizza? Are there any common allergens in it?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Wheat, dairy, possibly seafood.</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When a product says, “may contain” an allergen, why do you think it is not worth the risk for someone with food allergies to eat?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Unless you call the manufacturer directly, it’s hard to know what the level of risk would be. It’s best to not take the chance. When in doubt, do without.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Don’t make assumptions about food as it’s difficult to know what exactly is inside.</a:t>
            </a:r>
            <a:r>
              <a:rPr lang="en-CA" sz="1100" kern="1200" dirty="0" smtClean="0">
                <a:solidFill>
                  <a:schemeClr val="tx1"/>
                </a:solidFill>
                <a:effectLst/>
                <a:latin typeface="+mn-lt"/>
                <a:ea typeface="+mn-ea"/>
                <a:cs typeface="+mn-cs"/>
              </a:rPr>
              <a:t/>
            </a:r>
            <a:br>
              <a:rPr lang="en-CA" sz="11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17</a:t>
            </a:fld>
            <a:endParaRPr lang="en-US"/>
          </a:p>
        </p:txBody>
      </p:sp>
    </p:spTree>
    <p:extLst>
      <p:ext uri="{BB962C8B-B14F-4D97-AF65-F5344CB8AC3E}">
        <p14:creationId xmlns:p14="http://schemas.microsoft.com/office/powerpoint/2010/main" val="72051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6: Symptoms of an Allergic Reaction</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Learn that allergic reactions are very serious, potentially resulting in anaphylaxis.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Recognize the different symptoms of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When someone gets sick with an allergic reaction, it’s an emergency.</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Speak up and get and adult right away.</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Support your friends with allergies to tell you – not to keep it a secret.</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Find out where their medicine is.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r>
              <a:rPr lang="en-CA" sz="1200" kern="1200" dirty="0" smtClean="0">
                <a:solidFill>
                  <a:schemeClr val="tx1"/>
                </a:solidFill>
                <a:effectLst/>
                <a:latin typeface="+mn-lt"/>
                <a:ea typeface="+mn-ea"/>
                <a:cs typeface="+mn-cs"/>
              </a:rPr>
              <a:t> Symptoms of an Allergic Reaction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Have you ever had, or seen someone have an allergic reaction? What did you do?</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some of the signs of an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Cover all of the signs and symptoms with this hand “Think FAST” chart:</a:t>
            </a:r>
            <a:endParaRPr lang="en-CA" sz="1100" kern="1200" dirty="0" smtClean="0">
              <a:solidFill>
                <a:schemeClr val="tx1"/>
              </a:solidFill>
              <a:effectLst/>
              <a:latin typeface="+mn-lt"/>
              <a:ea typeface="+mn-ea"/>
              <a:cs typeface="+mn-cs"/>
            </a:endParaRP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Who could you tell if you saw someone feeling really sick and needed help?</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you never keep an allergic reaction a secret? Why do you think someone might feel tempted to not tell anyone and go off alone?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that reactions worsen quickly and it’s important to get help from an adult right away.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Sometimes people might feel embarrassed if they are experiencing all of these strange symptoms. They also may not want to feel like a burden by asking for help from others. Always encourage your friends with allergies to tell you if they ever feel symptoms.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phone number would you call in an emergency? What would you say on the phone?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911. Paramedics recommend that you use the word “anaphylaxis” on the phone so they are prepared when arriving at the scene.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18</a:t>
            </a:fld>
            <a:endParaRPr lang="en-US"/>
          </a:p>
        </p:txBody>
      </p:sp>
    </p:spTree>
    <p:extLst>
      <p:ext uri="{BB962C8B-B14F-4D97-AF65-F5344CB8AC3E}">
        <p14:creationId xmlns:p14="http://schemas.microsoft.com/office/powerpoint/2010/main" val="2776884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6: Symptoms of an Allergic Reaction</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Learn that allergic reactions are very serious, potentially resulting in anaphylaxis.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Recognize the different symptoms of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When someone gets sick with an allergic reaction, it’s an emergency.</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Speak up and get and adult right away.</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Support your friends with allergies to tell you – not to keep it a secret.</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Find out where their medicine is.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r>
              <a:rPr lang="en-CA" sz="1200" kern="1200" dirty="0" smtClean="0">
                <a:solidFill>
                  <a:schemeClr val="tx1"/>
                </a:solidFill>
                <a:effectLst/>
                <a:latin typeface="+mn-lt"/>
                <a:ea typeface="+mn-ea"/>
                <a:cs typeface="+mn-cs"/>
              </a:rPr>
              <a:t> Symptoms of an Allergic Reaction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Have you ever had, or seen someone have an allergic reaction? What did you do?</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some of the signs of an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Cover all of the signs and symptoms with this hand “Think FAST” chart:</a:t>
            </a:r>
            <a:endParaRPr lang="en-CA" sz="1100" kern="1200" dirty="0" smtClean="0">
              <a:solidFill>
                <a:schemeClr val="tx1"/>
              </a:solidFill>
              <a:effectLst/>
              <a:latin typeface="+mn-lt"/>
              <a:ea typeface="+mn-ea"/>
              <a:cs typeface="+mn-cs"/>
            </a:endParaRP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Who could you tell if you saw someone feeling really sick and needed help?</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you never keep an allergic reaction a secret? Why do you think someone might feel tempted to not tell anyone and go off alone?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that reactions worsen quickly and it’s important to get help from an adult right away.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Sometimes people might feel embarrassed if they are experiencing all of these strange symptoms. They also may not want to feel like a burden by asking for help from others. Always encourage your friends with allergies to tell you if they ever feel symptoms.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phone number would you call in an emergency? What would you say on the phone?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911. Paramedics recommend that you use the word “anaphylaxis” on the phone so they are prepared when arriving at the scene.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19</a:t>
            </a:fld>
            <a:endParaRPr lang="en-US"/>
          </a:p>
        </p:txBody>
      </p:sp>
    </p:spTree>
    <p:extLst>
      <p:ext uri="{BB962C8B-B14F-4D97-AF65-F5344CB8AC3E}">
        <p14:creationId xmlns:p14="http://schemas.microsoft.com/office/powerpoint/2010/main" val="2419874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6: Symptoms of an Allergic Reaction</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Learn that allergic reactions are very serious, potentially resulting in anaphylaxis.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Recognize the different symptoms of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When someone gets sick with an allergic reaction, it’s an emergency.</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Speak up and get and adult right away.</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Support your friends with allergies to tell you – not to keep it a secret.</a:t>
            </a:r>
            <a:endParaRPr lang="en-CA" sz="1100" kern="1200" dirty="0" smtClean="0">
              <a:solidFill>
                <a:schemeClr val="tx1"/>
              </a:solidFill>
              <a:effectLst/>
              <a:latin typeface="+mn-lt"/>
              <a:ea typeface="+mn-ea"/>
              <a:cs typeface="+mn-cs"/>
            </a:endParaRPr>
          </a:p>
          <a:p>
            <a:pPr marL="628650" lvl="1" indent="-171450">
              <a:buFont typeface="Arial"/>
              <a:buChar char="•"/>
            </a:pPr>
            <a:r>
              <a:rPr lang="en-CA" sz="1200" kern="1200" dirty="0" smtClean="0">
                <a:solidFill>
                  <a:schemeClr val="tx1"/>
                </a:solidFill>
                <a:effectLst/>
                <a:latin typeface="+mn-lt"/>
                <a:ea typeface="+mn-ea"/>
                <a:cs typeface="+mn-cs"/>
              </a:rPr>
              <a:t>Find out where their medicine is.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a:t>
            </a:r>
            <a:r>
              <a:rPr lang="en-CA" sz="1200" kern="1200" dirty="0" smtClean="0">
                <a:solidFill>
                  <a:schemeClr val="tx1"/>
                </a:solidFill>
                <a:effectLst/>
                <a:latin typeface="+mn-lt"/>
                <a:ea typeface="+mn-ea"/>
                <a:cs typeface="+mn-cs"/>
              </a:rPr>
              <a:t> Symptoms of an Allergic Reaction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Have you ever had, or seen someone have an allergic reaction? What did you do?</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some of the signs of an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Cover all of the signs and symptoms with this hand “Think FAST” chart:</a:t>
            </a:r>
            <a:endParaRPr lang="en-CA" sz="1100" kern="1200" dirty="0" smtClean="0">
              <a:solidFill>
                <a:schemeClr val="tx1"/>
              </a:solidFill>
              <a:effectLst/>
              <a:latin typeface="+mn-lt"/>
              <a:ea typeface="+mn-ea"/>
              <a:cs typeface="+mn-cs"/>
            </a:endParaRP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Who could you tell if you saw someone feeling really sick and needed help?</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you never keep an allergic reaction a secret? Why do you think someone might feel tempted to not tell anyone and go off alone?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that reactions worsen quickly and it’s important to get help from an adult right away.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Sometimes people might feel embarrassed if they are experiencing all of these strange symptoms. They also may not want to feel like a burden by asking for help from others. Always encourage your friends with allergies to tell you if they ever feel symptoms.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phone number would you call in an emergency? What would you say on the phone?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911. Paramedics recommend that you use the word “anaphylaxis” on the phone so they are prepared when arriving at the scene.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20</a:t>
            </a:fld>
            <a:endParaRPr lang="en-US"/>
          </a:p>
        </p:txBody>
      </p:sp>
    </p:spTree>
    <p:extLst>
      <p:ext uri="{BB962C8B-B14F-4D97-AF65-F5344CB8AC3E}">
        <p14:creationId xmlns:p14="http://schemas.microsoft.com/office/powerpoint/2010/main" val="2681243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7 - Epinephrine</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Epinephrine is an important medicine that can help with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can commonly be referred to as an </a:t>
            </a:r>
            <a:r>
              <a:rPr lang="en-CA" sz="1200" kern="1200" dirty="0" err="1" smtClean="0">
                <a:solidFill>
                  <a:schemeClr val="tx1"/>
                </a:solidFill>
                <a:effectLst/>
                <a:latin typeface="+mn-lt"/>
                <a:ea typeface="+mn-ea"/>
                <a:cs typeface="+mn-cs"/>
              </a:rPr>
              <a:t>EpiPen</a:t>
            </a:r>
            <a:r>
              <a:rPr lang="en-CA" sz="1200" kern="1200" baseline="300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They all have the same medicine inside – epinephrine.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are not a toy and should never be played with.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should be used upon the first signs of anaphylaxis and can help save a life.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Two doses should be carried in case the first dose does not help subdue the reaction.</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b="0" kern="1200" dirty="0" smtClean="0">
                <a:solidFill>
                  <a:schemeClr val="tx1"/>
                </a:solidFill>
                <a:effectLst/>
                <a:latin typeface="+mn-lt"/>
                <a:ea typeface="+mn-ea"/>
                <a:cs typeface="+mn-cs"/>
              </a:rPr>
              <a:t>Order the Emergency Procedure</a:t>
            </a:r>
          </a:p>
          <a:p>
            <a:endParaRPr lang="en-CA" sz="1100" b="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&amp; Demonstrating an Auto-Injector</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Demonstrating an Auto-Injector – </a:t>
            </a:r>
            <a:r>
              <a:rPr lang="en-CA" sz="1200" kern="1200" dirty="0" smtClean="0">
                <a:solidFill>
                  <a:schemeClr val="tx1"/>
                </a:solidFill>
                <a:effectLst/>
                <a:latin typeface="+mn-lt"/>
                <a:ea typeface="+mn-ea"/>
                <a:cs typeface="+mn-cs"/>
              </a:rPr>
              <a:t>If an auto-injector trainer is available, show the class what it looks like and how it is used.</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examples of medicines that people need because of their health?</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Puffers for asthma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Pills for certain conditions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Epinephrine for anaphylaxis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we wear helmets, seatbelts, and wear equipment during some sports? How is carrying a medicine like epinephrine similar?</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use these to stay protected and minimize risk. Epinephrine also protects you when you need it. It’s best to have it than not.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exactly is an epinephrine auto-injector (e.g. </a:t>
            </a:r>
            <a:r>
              <a:rPr lang="en-CA" sz="1200" b="1" kern="1200" dirty="0" err="1" smtClean="0">
                <a:solidFill>
                  <a:schemeClr val="tx1"/>
                </a:solidFill>
                <a:effectLst/>
                <a:latin typeface="+mn-lt"/>
                <a:ea typeface="+mn-ea"/>
                <a:cs typeface="+mn-cs"/>
              </a:rPr>
              <a:t>EpiPen</a:t>
            </a:r>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is a needle, which is why we take them seriously and never play with them. They have one dose of medicine inside called epinephrine, which could help save a life during an anaphylactic reaction. </a:t>
            </a:r>
            <a:r>
              <a:rPr lang="en-CA" sz="1200" kern="1200" dirty="0" err="1" smtClean="0">
                <a:solidFill>
                  <a:schemeClr val="tx1"/>
                </a:solidFill>
                <a:effectLst/>
                <a:latin typeface="+mn-lt"/>
                <a:ea typeface="+mn-ea"/>
                <a:cs typeface="+mn-cs"/>
              </a:rPr>
              <a:t>EpiPen</a:t>
            </a:r>
            <a:r>
              <a:rPr lang="en-CA" sz="1200" kern="1200" dirty="0" smtClean="0">
                <a:solidFill>
                  <a:schemeClr val="tx1"/>
                </a:solidFill>
                <a:effectLst/>
                <a:latin typeface="+mn-lt"/>
                <a:ea typeface="+mn-ea"/>
                <a:cs typeface="+mn-cs"/>
              </a:rPr>
              <a:t>® is currently the most common know brand of epinephrine auto-injectors.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 you think epinephrine works to help with an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helps in three important ways: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Tightens up blood vessels which reduces swelling.</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Helps airways open up by relaxing muscles around the lungs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Prevents the release of further allergic chemicals.</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proper steps would be to handle an emergency involving a severe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1 – Use epinephrine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2 – Call 911</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3 – Use a second dose if reaction is getting worse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4 – Get to the hospital in an ambulance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people with allergies always carry at least two doses?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Sometimes a reaction can be quite severe and need extra medicine to treat it.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it would be like to carry one around with you everywhere you go? Would it be easy? Why do you think that some people may unfortunately choose not to have it on them? What would affect that decision?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can be difficult, especially if people carry it in different places (e.g. sport bag, backpack, purse etc.). If others tease someone about their auto-injector, it makes it harder to carry it and draw unwanted attention. It is so important to support those with food allergies as this medicine can help save their life.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If you ever saw one lying on the ground, should you ever touch it?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Never. Report it to a teacher right away. It is possible that someone dropped it and it’s important that an adult solves the problem as it contains a needle inside.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After someone uses adrenaline/epinephrine, where should they go and why?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need to go to a hospital right away. Sometimes a reaction can get worse after using epinephrine. That’s why it’s so important to be looked at by doctors at a hospital to make sure the allergic reaction is gone.</a:t>
            </a:r>
            <a:endParaRPr lang="en-CA"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A83BAF-1056-C844-9153-4BE756212373}" type="slidenum">
              <a:rPr lang="en-US" smtClean="0"/>
              <a:t>21</a:t>
            </a:fld>
            <a:endParaRPr lang="en-US"/>
          </a:p>
        </p:txBody>
      </p:sp>
    </p:spTree>
    <p:extLst>
      <p:ext uri="{BB962C8B-B14F-4D97-AF65-F5344CB8AC3E}">
        <p14:creationId xmlns:p14="http://schemas.microsoft.com/office/powerpoint/2010/main" val="153841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1: What is Anaphylaxis?</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food allergies are just like everybody else, but have to avoid certain foods.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Many people have food allergies and that is normal.</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Allergic reactions can be much more serious than environmental allergies/sneezing.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 immune system is responsible for allergic reactions.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serious food allergies can get very sick if they eat the foods that they are allergic to with a serious life-threatening allergic reaction called anaphylaxis. This would require hospitalization.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get allergies when they are young or old, and we don’t know why people get them, or lose them.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Food Allergy Spelling Bee</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know someone with a food allergy? What are they allergic to?</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Help students understand that this is a problem that affects everyone (e.g. classmates, adults, siblings etc.).</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Can you guess what anaphylaxis means?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is a potentially life-threatening allergic reaction. </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it would feel like to live with a life-threatening food allergy? What precautions would you need to take?</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would food allergies be considered an “invisible disorder”</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cannot tell that a person has food allergies just by looking at them. It is a condition that does not affect your daily life. However, if you encounter one of their allergens, their immune system will release chemicals resulting in an allergic reaction.</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Start a brainstorm on what systems of the body are responsible for what activities.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breathing?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respiratory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the blood circulating in the body?</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circulatory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digesting food?</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digestive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keeping us safe against disease and harmful bacteria? </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immune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the immune system important?</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helps us stay safe and healthy by identifying and fighting foreign intruders like germs and bacteria.</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do you think the immune system is responsible for allergic reactions?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treats certain foods as foreign invaders and releases histamine in an attempt to attack them. This results in symptoms of an allergic reaction or anaphylaxis.</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do you think people get food allergies and are they contagious?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Scientists do not exactly know why some people get food allergies and others do not. There is a lot of research being done to the cause of allergies, however there is currently no cure. Reiterate that this is why it is so important why we all learn how to help keep those with allergies safe.</a:t>
            </a:r>
            <a:endParaRPr lang="en-CA"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4</a:t>
            </a:fld>
            <a:endParaRPr lang="en-US"/>
          </a:p>
        </p:txBody>
      </p:sp>
    </p:spTree>
    <p:extLst>
      <p:ext uri="{BB962C8B-B14F-4D97-AF65-F5344CB8AC3E}">
        <p14:creationId xmlns:p14="http://schemas.microsoft.com/office/powerpoint/2010/main" val="3515180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7 - Epinephrine</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Epinephrine is an important medicine that can help with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can commonly be referred to as an </a:t>
            </a:r>
            <a:r>
              <a:rPr lang="en-CA" sz="1200" kern="1200" dirty="0" err="1" smtClean="0">
                <a:solidFill>
                  <a:schemeClr val="tx1"/>
                </a:solidFill>
                <a:effectLst/>
                <a:latin typeface="+mn-lt"/>
                <a:ea typeface="+mn-ea"/>
                <a:cs typeface="+mn-cs"/>
              </a:rPr>
              <a:t>EpiPen</a:t>
            </a:r>
            <a:r>
              <a:rPr lang="en-CA" sz="1200" kern="1200" baseline="300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They all have the same medicine inside – epinephrine.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are not a toy and should never be played with.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should be used upon the first signs of anaphylaxis and can help save a life.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Two doses should be carried in case the first dose does not help subdue the reaction.</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b="0" kern="1200" dirty="0" smtClean="0">
                <a:solidFill>
                  <a:schemeClr val="tx1"/>
                </a:solidFill>
                <a:effectLst/>
                <a:latin typeface="+mn-lt"/>
                <a:ea typeface="+mn-ea"/>
                <a:cs typeface="+mn-cs"/>
              </a:rPr>
              <a:t>Order the Emergency Procedure</a:t>
            </a:r>
          </a:p>
          <a:p>
            <a:endParaRPr lang="en-CA" sz="1100" b="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&amp; Demonstrating an Auto-Injector</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Demonstrating an Auto-Injector – </a:t>
            </a:r>
            <a:r>
              <a:rPr lang="en-CA" sz="1200" kern="1200" dirty="0" smtClean="0">
                <a:solidFill>
                  <a:schemeClr val="tx1"/>
                </a:solidFill>
                <a:effectLst/>
                <a:latin typeface="+mn-lt"/>
                <a:ea typeface="+mn-ea"/>
                <a:cs typeface="+mn-cs"/>
              </a:rPr>
              <a:t>If an auto-injector trainer is available, show the class what it looks like and how it is used.</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examples of medicines that people need because of their health?</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Puffers for asthma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Pills for certain conditions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Epinephrine for anaphylaxis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we wear helmets, seatbelts, and wear equipment during some sports? How is carrying a medicine like epinephrine similar?</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use these to stay protected and minimize risk. Epinephrine also protects you when you need it. It’s best to have it than not.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exactly is an epinephrine auto-injector (e.g. </a:t>
            </a:r>
            <a:r>
              <a:rPr lang="en-CA" sz="1200" b="1" kern="1200" dirty="0" err="1" smtClean="0">
                <a:solidFill>
                  <a:schemeClr val="tx1"/>
                </a:solidFill>
                <a:effectLst/>
                <a:latin typeface="+mn-lt"/>
                <a:ea typeface="+mn-ea"/>
                <a:cs typeface="+mn-cs"/>
              </a:rPr>
              <a:t>EpiPen</a:t>
            </a:r>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is a needle, which is why we take them seriously and never play with them. They have one dose of medicine inside called epinephrine, which could help save a life during an anaphylactic reaction. </a:t>
            </a:r>
            <a:r>
              <a:rPr lang="en-CA" sz="1200" kern="1200" dirty="0" err="1" smtClean="0">
                <a:solidFill>
                  <a:schemeClr val="tx1"/>
                </a:solidFill>
                <a:effectLst/>
                <a:latin typeface="+mn-lt"/>
                <a:ea typeface="+mn-ea"/>
                <a:cs typeface="+mn-cs"/>
              </a:rPr>
              <a:t>EpiPen</a:t>
            </a:r>
            <a:r>
              <a:rPr lang="en-CA" sz="1200" kern="1200" dirty="0" smtClean="0">
                <a:solidFill>
                  <a:schemeClr val="tx1"/>
                </a:solidFill>
                <a:effectLst/>
                <a:latin typeface="+mn-lt"/>
                <a:ea typeface="+mn-ea"/>
                <a:cs typeface="+mn-cs"/>
              </a:rPr>
              <a:t>® is currently the most common know brand of epinephrine auto-injectors.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 you think epinephrine works to help with an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helps in three important ways: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Tightens up blood vessels which reduces swelling.</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Helps airways open up by relaxing muscles around the lungs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Prevents the release of further allergic chemicals.</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proper steps would be to handle an emergency involving a severe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1 – Use epinephrine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2 – Call 911</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3 – Use a second dose if reaction is getting worse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4 – Get to the hospital in an ambulance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people with allergies always carry at least two doses?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Sometimes a reaction can be quite severe and need extra medicine to treat it.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it would be like to carry one around with you everywhere you go? Would it be easy? Why do you think that some people may unfortunately choose not to have it on them? What would affect that decision?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can be difficult, especially if people carry it in different places (e.g. sport bag, backpack, purse etc.). If others tease someone about their auto-injector, it makes it harder to carry it and draw unwanted attention. It is so important to support those with food allergies as this medicine can help save their life.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If you ever saw one lying on the ground, should you ever touch it?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Never. Report it to a teacher right away. It is possible that someone dropped it and it’s important that an adult solves the problem as it contains a needle inside.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After someone uses adrenaline/epinephrine, where should they go and why?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need to go to a hospital right away. Sometimes a reaction can get worse after using epinephrine. That’s why it’s so important to be looked at by doctors at a hospital to make sure the allergic reaction is gone.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22</a:t>
            </a:fld>
            <a:endParaRPr lang="en-US"/>
          </a:p>
        </p:txBody>
      </p:sp>
    </p:spTree>
    <p:extLst>
      <p:ext uri="{BB962C8B-B14F-4D97-AF65-F5344CB8AC3E}">
        <p14:creationId xmlns:p14="http://schemas.microsoft.com/office/powerpoint/2010/main" val="1289507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7 - Epinephrine</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Epinephrine is an important medicine that can help with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can commonly be referred to as an </a:t>
            </a:r>
            <a:r>
              <a:rPr lang="en-CA" sz="1200" kern="1200" dirty="0" err="1" smtClean="0">
                <a:solidFill>
                  <a:schemeClr val="tx1"/>
                </a:solidFill>
                <a:effectLst/>
                <a:latin typeface="+mn-lt"/>
                <a:ea typeface="+mn-ea"/>
                <a:cs typeface="+mn-cs"/>
              </a:rPr>
              <a:t>EpiPen</a:t>
            </a:r>
            <a:r>
              <a:rPr lang="en-CA" sz="1200" kern="1200" baseline="300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They all have the same medicine inside – epinephrine.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are not a toy and should never be played with.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should be used upon the first signs of anaphylaxis and can help save a life.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Two doses should be carried in case the first dose does not help subdue the reaction.</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b="0" kern="1200" dirty="0" smtClean="0">
                <a:solidFill>
                  <a:schemeClr val="tx1"/>
                </a:solidFill>
                <a:effectLst/>
                <a:latin typeface="+mn-lt"/>
                <a:ea typeface="+mn-ea"/>
                <a:cs typeface="+mn-cs"/>
              </a:rPr>
              <a:t>Order the Emergency Procedure</a:t>
            </a:r>
          </a:p>
          <a:p>
            <a:endParaRPr lang="en-CA" sz="1100" b="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&amp; Demonstrating an Auto-Injector</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Demonstrating an Auto-Injector – </a:t>
            </a:r>
            <a:r>
              <a:rPr lang="en-CA" sz="1200" kern="1200" dirty="0" smtClean="0">
                <a:solidFill>
                  <a:schemeClr val="tx1"/>
                </a:solidFill>
                <a:effectLst/>
                <a:latin typeface="+mn-lt"/>
                <a:ea typeface="+mn-ea"/>
                <a:cs typeface="+mn-cs"/>
              </a:rPr>
              <a:t>If an auto-injector trainer is available, show the class what it looks like and how it is used.</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examples of medicines that people need because of their health?</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Puffers for asthma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Pills for certain conditions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Epinephrine for anaphylaxis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we wear helmets, seatbelts, and wear equipment during some sports? How is carrying a medicine like epinephrine similar?</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use these to stay protected and minimize risk. Epinephrine also protects you when you need it. It’s best to have it than not.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exactly is an epinephrine auto-injector (e.g. </a:t>
            </a:r>
            <a:r>
              <a:rPr lang="en-CA" sz="1200" b="1" kern="1200" dirty="0" err="1" smtClean="0">
                <a:solidFill>
                  <a:schemeClr val="tx1"/>
                </a:solidFill>
                <a:effectLst/>
                <a:latin typeface="+mn-lt"/>
                <a:ea typeface="+mn-ea"/>
                <a:cs typeface="+mn-cs"/>
              </a:rPr>
              <a:t>EpiPen</a:t>
            </a:r>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is a needle, which is why we take them seriously and never play with them. They have one dose of medicine inside called epinephrine, which could help save a life during an anaphylactic reaction. </a:t>
            </a:r>
            <a:r>
              <a:rPr lang="en-CA" sz="1200" kern="1200" dirty="0" err="1" smtClean="0">
                <a:solidFill>
                  <a:schemeClr val="tx1"/>
                </a:solidFill>
                <a:effectLst/>
                <a:latin typeface="+mn-lt"/>
                <a:ea typeface="+mn-ea"/>
                <a:cs typeface="+mn-cs"/>
              </a:rPr>
              <a:t>EpiPen</a:t>
            </a:r>
            <a:r>
              <a:rPr lang="en-CA" sz="1200" kern="1200" dirty="0" smtClean="0">
                <a:solidFill>
                  <a:schemeClr val="tx1"/>
                </a:solidFill>
                <a:effectLst/>
                <a:latin typeface="+mn-lt"/>
                <a:ea typeface="+mn-ea"/>
                <a:cs typeface="+mn-cs"/>
              </a:rPr>
              <a:t>® is currently the most common know brand of epinephrine auto-injectors.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 you think epinephrine works to help with an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helps in three important ways: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Tightens up blood vessels which reduces swelling.</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Helps airways open up by relaxing muscles around the lungs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Prevents the release of further allergic chemicals.</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proper steps would be to handle an emergency involving a severe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1 – Use epinephrine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2 – Call 911</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3 – Use a second dose if reaction is getting worse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4 – Get to the hospital in an ambulance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people with allergies always carry at least two doses?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Sometimes a reaction can be quite severe and need extra medicine to treat it.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it would be like to carry one around with you everywhere you go? Would it be easy? Why do you think that some people may unfortunately choose not to have it on them? What would affect that decision?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can be difficult, especially if people carry it in different places (e.g. sport bag, backpack, purse etc.). If others tease someone about their auto-injector, it makes it harder to carry it and draw unwanted attention. It is so important to support those with food allergies as this medicine can help save their life.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If you ever saw one lying on the ground, should you ever touch it?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Never. Report it to a teacher right away. It is possible that someone dropped it and it’s important that an adult solves the problem as it contains a needle inside.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After someone uses adrenaline/epinephrine, where should they go and why?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need to go to a hospital right away. Sometimes a reaction can get worse after using epinephrine. That’s why it’s so important to be looked at by doctors at a hospital to make sure the allergic reaction is gone.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23</a:t>
            </a:fld>
            <a:endParaRPr lang="en-US"/>
          </a:p>
        </p:txBody>
      </p:sp>
    </p:spTree>
    <p:extLst>
      <p:ext uri="{BB962C8B-B14F-4D97-AF65-F5344CB8AC3E}">
        <p14:creationId xmlns:p14="http://schemas.microsoft.com/office/powerpoint/2010/main" val="2998640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7 - Epinephrine</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Epinephrine is an important medicine that can help with an allergic reaction.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can commonly be referred to as an </a:t>
            </a:r>
            <a:r>
              <a:rPr lang="en-CA" sz="1200" kern="1200" dirty="0" err="1" smtClean="0">
                <a:solidFill>
                  <a:schemeClr val="tx1"/>
                </a:solidFill>
                <a:effectLst/>
                <a:latin typeface="+mn-lt"/>
                <a:ea typeface="+mn-ea"/>
                <a:cs typeface="+mn-cs"/>
              </a:rPr>
              <a:t>EpiPen</a:t>
            </a:r>
            <a:r>
              <a:rPr lang="en-CA" sz="1200" kern="1200" baseline="300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They all have the same medicine inside – epinephrine.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are not a toy and should never be played with.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It should be used upon the first signs of anaphylaxis and can help save a life.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Two doses should be carried in case the first dose does not help subdue the reaction.</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b="0" kern="1200" dirty="0" smtClean="0">
                <a:solidFill>
                  <a:schemeClr val="tx1"/>
                </a:solidFill>
                <a:effectLst/>
                <a:latin typeface="+mn-lt"/>
                <a:ea typeface="+mn-ea"/>
                <a:cs typeface="+mn-cs"/>
              </a:rPr>
              <a:t>Order the Emergency Procedure</a:t>
            </a:r>
          </a:p>
          <a:p>
            <a:endParaRPr lang="en-CA" sz="1100" b="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&amp; Demonstrating an Auto-Injector</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Demonstrating an Auto-Injector – </a:t>
            </a:r>
            <a:r>
              <a:rPr lang="en-CA" sz="1200" kern="1200" dirty="0" smtClean="0">
                <a:solidFill>
                  <a:schemeClr val="tx1"/>
                </a:solidFill>
                <a:effectLst/>
                <a:latin typeface="+mn-lt"/>
                <a:ea typeface="+mn-ea"/>
                <a:cs typeface="+mn-cs"/>
              </a:rPr>
              <a:t>If an auto-injector trainer is available, show the class what it looks like and how it is used.</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examples of medicines that people need because of their health?</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Puffers for asthma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Pills for certain conditions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Epinephrine for anaphylaxis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we wear helmets, seatbelts, and wear equipment during some sports? How is carrying a medicine like epinephrine similar?</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We use these to stay protected and minimize risk. Epinephrine also protects you when you need it. It’s best to have it than not.</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exactly is an epinephrine auto-injector (e.g. </a:t>
            </a:r>
            <a:r>
              <a:rPr lang="en-CA" sz="1200" b="1" kern="1200" dirty="0" err="1" smtClean="0">
                <a:solidFill>
                  <a:schemeClr val="tx1"/>
                </a:solidFill>
                <a:effectLst/>
                <a:latin typeface="+mn-lt"/>
                <a:ea typeface="+mn-ea"/>
                <a:cs typeface="+mn-cs"/>
              </a:rPr>
              <a:t>EpiPen</a:t>
            </a:r>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is a needle, which is why we take them seriously and never play with them. They have one dose of medicine inside called epinephrine, which could help save a life during an anaphylactic reaction. </a:t>
            </a:r>
            <a:r>
              <a:rPr lang="en-CA" sz="1200" kern="1200" dirty="0" err="1" smtClean="0">
                <a:solidFill>
                  <a:schemeClr val="tx1"/>
                </a:solidFill>
                <a:effectLst/>
                <a:latin typeface="+mn-lt"/>
                <a:ea typeface="+mn-ea"/>
                <a:cs typeface="+mn-cs"/>
              </a:rPr>
              <a:t>EpiPen</a:t>
            </a:r>
            <a:r>
              <a:rPr lang="en-CA" sz="1200" kern="1200" dirty="0" smtClean="0">
                <a:solidFill>
                  <a:schemeClr val="tx1"/>
                </a:solidFill>
                <a:effectLst/>
                <a:latin typeface="+mn-lt"/>
                <a:ea typeface="+mn-ea"/>
                <a:cs typeface="+mn-cs"/>
              </a:rPr>
              <a:t>® is currently the most common know brand of epinephrine auto-injectors.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 you think epinephrine works to help with an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helps in three important ways: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Tightens up blood vessels which reduces swelling.</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Helps airways open up by relaxing muscles around the lungs</a:t>
            </a:r>
            <a:endParaRPr lang="en-CA" sz="11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Prevents the release of further allergic chemicals.</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proper steps would be to handle an emergency involving a severe allergic reaction?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1 – Use epinephrine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2 – Call 911</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3 – Use a second dose if reaction is getting worse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Step 4 – Get to the hospital in an ambulance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should people with allergies always carry at least two doses?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Sometimes a reaction can be quite severe and need extra medicine to treat it.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it would be like to carry one around with you everywhere you go? Would it be easy? Why do you think that some people may unfortunately choose not to have it on them? What would affect that decision?</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can be difficult, especially if people carry it in different places (e.g. sport bag, backpack, purse etc.). If others tease someone about their auto-injector, it makes it harder to carry it and draw unwanted attention. It is so important to support those with food allergies as this medicine can help save their life.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If you ever saw one lying on the ground, should you ever touch it?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Never. Report it to a teacher right away. It is possible that someone dropped it and it’s important that an adult solves the problem as it contains a needle inside.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After someone uses adrenaline/epinephrine, where should they go and why?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need to go to a hospital right away. Sometimes a reaction can get worse after using epinephrine. That’s why it’s so important to be looked at by doctors at a hospital to make sure the allergic reaction is gone.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24</a:t>
            </a:fld>
            <a:endParaRPr lang="en-US"/>
          </a:p>
        </p:txBody>
      </p:sp>
    </p:spTree>
    <p:extLst>
      <p:ext uri="{BB962C8B-B14F-4D97-AF65-F5344CB8AC3E}">
        <p14:creationId xmlns:p14="http://schemas.microsoft.com/office/powerpoint/2010/main" val="1018022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8 – Inclusion</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We are all different in many ways.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Being different is what makes us all special, and altogether a stronger group.</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different because of food allergies, but they are still like everyone else.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food allergies can do everything that anyone else can do.</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Food allergies are never a reason to exclude someone.</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What makes you Unique? Allergy Awareness Pledge</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Circle of Differences, Instant Show &amp; Tell</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Circle of Differences </a:t>
            </a:r>
            <a:r>
              <a:rPr lang="en-CA" sz="1200" kern="1200" dirty="0" smtClean="0">
                <a:solidFill>
                  <a:schemeClr val="tx1"/>
                </a:solidFill>
                <a:effectLst/>
                <a:latin typeface="+mn-lt"/>
                <a:ea typeface="+mn-ea"/>
                <a:cs typeface="+mn-cs"/>
              </a:rPr>
              <a:t>– In a circle, ask everyone to say one unique thing about themselves. (E.g. a unique hobby, interest, challenge).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400" b="1" kern="1200" dirty="0" smtClean="0">
                <a:solidFill>
                  <a:schemeClr val="tx1"/>
                </a:solidFill>
                <a:effectLst/>
                <a:latin typeface="+mn-lt"/>
                <a:ea typeface="+mn-ea"/>
                <a:cs typeface="+mn-cs"/>
              </a:rPr>
              <a:t>Instant Show &amp; Tell </a:t>
            </a:r>
            <a:r>
              <a:rPr lang="en-CA" sz="1200" kern="1200" dirty="0" smtClean="0">
                <a:solidFill>
                  <a:schemeClr val="tx1"/>
                </a:solidFill>
                <a:effectLst/>
                <a:latin typeface="+mn-lt"/>
                <a:ea typeface="+mn-ea"/>
                <a:cs typeface="+mn-cs"/>
              </a:rPr>
              <a:t>-  Ask students to pick to “show and tell” about something that they have on them. Whether it be certain shoes, a bracelet, a scar from a camping trip, and why it is important to them.</a:t>
            </a:r>
            <a:br>
              <a:rPr lang="en-CA" sz="1200" kern="1200" dirty="0" smtClean="0">
                <a:solidFill>
                  <a:schemeClr val="tx1"/>
                </a:solidFill>
                <a:effectLst/>
                <a:latin typeface="+mn-lt"/>
                <a:ea typeface="+mn-ea"/>
                <a:cs typeface="+mn-cs"/>
              </a:rPr>
            </a:b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Classroom Discussion Questions: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something that makes you unique?</a:t>
            </a:r>
            <a:r>
              <a:rPr lang="en-CA" sz="1200" b="1" kern="1200" baseline="0" dirty="0" smtClean="0">
                <a:solidFill>
                  <a:schemeClr val="tx1"/>
                </a:solidFill>
                <a:effectLst/>
                <a:latin typeface="+mn-lt"/>
                <a:ea typeface="+mn-ea"/>
                <a:cs typeface="+mn-cs"/>
              </a:rPr>
              <a:t> </a:t>
            </a:r>
            <a:br>
              <a:rPr lang="en-CA" sz="1200" b="1" kern="1200" baseline="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does it make someone feel if they were teased for being different?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hurtful and frustrating when others tease about something that you cannot control. We are all different. Remind students about respective policies and punishments.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you think people tease/bully? Is it fair?</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can being different be a good thing?</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Our differences can help make our teams stronger by having different perspectives and views. If everybody was the same, there would not be much variety in life. Think of football team and all of the different skills needed to be a successful team.</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does it feel if someone does not invite you to a party or to hang out?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that this can often happen because of differences. Although you are not forced to hang out with anyone, be conscious of how it feels if you were in that position yourself. Remember to treat others the way you want to be treated.</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can we do at school to make sure everyone with food allergies are safe and feel included? At classroom celebrations? During lunchtime?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of related school policies.</a:t>
            </a:r>
            <a:endParaRPr lang="en-CA" sz="11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Suggested Unit Overview: Food Allergy Jeopardy and Food Allergy Spelling Bee</a:t>
            </a:r>
            <a:endParaRPr lang="en-C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25</a:t>
            </a:fld>
            <a:endParaRPr lang="en-US"/>
          </a:p>
        </p:txBody>
      </p:sp>
    </p:spTree>
    <p:extLst>
      <p:ext uri="{BB962C8B-B14F-4D97-AF65-F5344CB8AC3E}">
        <p14:creationId xmlns:p14="http://schemas.microsoft.com/office/powerpoint/2010/main" val="4096792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8 – Inclusion</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We are all different in many ways.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Being different is what makes us all special, and altogether a stronger group.</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different because of food allergies, but they are still like everyone else.</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food allergies can do everything that anyone else can do.</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Food allergies are never a reason to exclude someone.</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What makes you Unique? Allergy Awareness Pledge</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Circle of Differences, Instant Show &amp; Tell</a:t>
            </a:r>
          </a:p>
          <a:p>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Circle of Differences </a:t>
            </a:r>
            <a:r>
              <a:rPr lang="en-CA" sz="1200" kern="1200" dirty="0" smtClean="0">
                <a:solidFill>
                  <a:schemeClr val="tx1"/>
                </a:solidFill>
                <a:effectLst/>
                <a:latin typeface="+mn-lt"/>
                <a:ea typeface="+mn-ea"/>
                <a:cs typeface="+mn-cs"/>
              </a:rPr>
              <a:t>– In a circle, ask everyone to say one unique thing about themselves. (E.g. a unique hobby, interest, challenge).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400" b="1" kern="1200" dirty="0" smtClean="0">
                <a:solidFill>
                  <a:schemeClr val="tx1"/>
                </a:solidFill>
                <a:effectLst/>
                <a:latin typeface="+mn-lt"/>
                <a:ea typeface="+mn-ea"/>
                <a:cs typeface="+mn-cs"/>
              </a:rPr>
              <a:t>Instant Show &amp; Tell </a:t>
            </a:r>
            <a:r>
              <a:rPr lang="en-CA" sz="1200" kern="1200" dirty="0" smtClean="0">
                <a:solidFill>
                  <a:schemeClr val="tx1"/>
                </a:solidFill>
                <a:effectLst/>
                <a:latin typeface="+mn-lt"/>
                <a:ea typeface="+mn-ea"/>
                <a:cs typeface="+mn-cs"/>
              </a:rPr>
              <a:t>-  Ask students to pick to “show and tell” about something that they have on them. Whether it be certain shoes, a bracelet, a scar from a camping trip, and why it is important to them.</a:t>
            </a:r>
            <a:br>
              <a:rPr lang="en-CA" sz="1200" kern="1200" dirty="0" smtClean="0">
                <a:solidFill>
                  <a:schemeClr val="tx1"/>
                </a:solidFill>
                <a:effectLst/>
                <a:latin typeface="+mn-lt"/>
                <a:ea typeface="+mn-ea"/>
                <a:cs typeface="+mn-cs"/>
              </a:rPr>
            </a:b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Classroom Discussion Questions: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something that makes you unique?</a:t>
            </a:r>
            <a:r>
              <a:rPr lang="en-CA" sz="1200" b="1" kern="1200" baseline="0" dirty="0" smtClean="0">
                <a:solidFill>
                  <a:schemeClr val="tx1"/>
                </a:solidFill>
                <a:effectLst/>
                <a:latin typeface="+mn-lt"/>
                <a:ea typeface="+mn-ea"/>
                <a:cs typeface="+mn-cs"/>
              </a:rPr>
              <a:t> </a:t>
            </a:r>
            <a:br>
              <a:rPr lang="en-CA" sz="1200" b="1" kern="1200" baseline="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does it make someone feel if they were teased for being different?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It hurtful and frustrating when others tease about something that you cannot control. We are all different. Remind students about respective policies and punishments.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do you think people tease/bully? Is it fair?</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can being different be a good thing?</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Our differences can help make our teams stronger by having different perspectives and views. If everybody was the same, there would not be much variety in life. Think of football team and all of the different skills needed to be a successful team.</a:t>
            </a: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How does it feel if someone does not invite you to a party or to hang out?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that this can often happen because of differences. Although you are not forced to hang out with anyone, be conscious of how it feels if you were in that position yourself. Remember to treat others the way you want to be treated.</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can we do at school to make sure everyone with food allergies are safe and feel included? At classroom celebrations? During lunchtime?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Remind students of related school policies.</a:t>
            </a:r>
            <a:endParaRPr lang="en-CA" sz="11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Suggested Unit Overview: Food Allergy Jeopardy and Food Allergy Spelling Bee</a:t>
            </a:r>
            <a:endParaRPr lang="en-CA" sz="1100" kern="1200" dirty="0" smtClean="0">
              <a:solidFill>
                <a:schemeClr val="tx1"/>
              </a:solidFill>
              <a:effectLst/>
              <a:latin typeface="+mn-lt"/>
              <a:ea typeface="+mn-ea"/>
              <a:cs typeface="+mn-cs"/>
            </a:endParaRPr>
          </a:p>
          <a:p>
            <a:endParaRPr lang="en-US" smtClean="0"/>
          </a:p>
          <a:p>
            <a:endParaRPr lang="en-US"/>
          </a:p>
        </p:txBody>
      </p:sp>
      <p:sp>
        <p:nvSpPr>
          <p:cNvPr id="4" name="Slide Number Placeholder 3"/>
          <p:cNvSpPr>
            <a:spLocks noGrp="1"/>
          </p:cNvSpPr>
          <p:nvPr>
            <p:ph type="sldNum" sz="quarter" idx="10"/>
          </p:nvPr>
        </p:nvSpPr>
        <p:spPr/>
        <p:txBody>
          <a:bodyPr/>
          <a:lstStyle/>
          <a:p>
            <a:fld id="{C0A83BAF-1056-C844-9153-4BE756212373}" type="slidenum">
              <a:rPr lang="en-US" smtClean="0"/>
              <a:t>26</a:t>
            </a:fld>
            <a:endParaRPr lang="en-US"/>
          </a:p>
        </p:txBody>
      </p:sp>
    </p:spTree>
    <p:extLst>
      <p:ext uri="{BB962C8B-B14F-4D97-AF65-F5344CB8AC3E}">
        <p14:creationId xmlns:p14="http://schemas.microsoft.com/office/powerpoint/2010/main" val="447607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t>
            </a:r>
            <a:r>
              <a:rPr lang="en-US" smtClean="0"/>
              <a:t>separate PowerPoint</a:t>
            </a:r>
            <a:r>
              <a:rPr lang="en-US" baseline="0" smtClean="0"/>
              <a:t> </a:t>
            </a:r>
            <a:r>
              <a:rPr lang="en-US" baseline="0" dirty="0" smtClean="0"/>
              <a:t>slides provided to run any of these activities.</a:t>
            </a:r>
            <a:endParaRPr lang="en-US" dirty="0"/>
          </a:p>
        </p:txBody>
      </p:sp>
      <p:sp>
        <p:nvSpPr>
          <p:cNvPr id="4" name="Slide Number Placeholder 3"/>
          <p:cNvSpPr>
            <a:spLocks noGrp="1"/>
          </p:cNvSpPr>
          <p:nvPr>
            <p:ph type="sldNum" sz="quarter" idx="10"/>
          </p:nvPr>
        </p:nvSpPr>
        <p:spPr/>
        <p:txBody>
          <a:bodyPr/>
          <a:lstStyle/>
          <a:p>
            <a:fld id="{FE8A08C2-503A-C34A-BDC3-3A65E51C9AB2}" type="slidenum">
              <a:rPr lang="en-US" smtClean="0"/>
              <a:t>29</a:t>
            </a:fld>
            <a:endParaRPr lang="en-US"/>
          </a:p>
        </p:txBody>
      </p:sp>
    </p:spTree>
    <p:extLst>
      <p:ext uri="{BB962C8B-B14F-4D97-AF65-F5344CB8AC3E}">
        <p14:creationId xmlns:p14="http://schemas.microsoft.com/office/powerpoint/2010/main" val="45926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1: What is Anaphylaxis?</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food allergies are just like everybody else, but have to avoid certain foods.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Many people have food allergies and that is normal.</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Allergic reactions can be much more serious than environmental allergies/sneezing.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 immune system is responsible for allergic reactions.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serious food allergies can get very sick if they eat the foods that they are allergic to with a serious life-threatening allergic reaction called anaphylaxis. This would require hospitalization.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get allergies when they are young or old, and we don’t know why people get them, or lose them.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Food Allergy Spelling Bee</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know someone with a food allergy? What are they allergic to?</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Help students understand that this is a problem that affects everyone (e.g. classmates, adults, siblings etc.).</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Can you guess what anaphylaxis means?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is a potentially life-threatening allergic reaction. </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it would feel like to live with a life-threatening food allergy? What precautions would you need to take?</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would food allergies be considered an “invisible disorder”</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cannot tell that a person has food allergies just by looking at them. It is a condition that does not affect your daily life. However, if you encounter one of their allergens, their immune system will release chemicals resulting in an allergic reaction.</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Start a brainstorm on what systems of the body are responsible for what activities.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breathing?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respiratory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the blood circulating in the body?</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circulatory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digesting food?</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digestive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keeping us safe against disease and harmful bacteria? </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immune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the immune system important?</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helps us stay safe and healthy by identifying and fighting foreign intruders like germs and bacteria.</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do you think the immune system is responsible for allergic reactions?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treats certain foods as foreign invaders and releases histamine in an attempt to attack them. This results in symptoms of an allergic reaction or anaphylaxis.</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do you think people get food allergies and are they contagious?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Scientists do not exactly know why some people get food allergies and others do not. There is a lot of research being done to the cause of allergies, however there is currently no cure. Reiterate that this is why it is so important why we all learn how to help keep those with allergies safe.</a:t>
            </a:r>
            <a:endParaRPr lang="en-CA"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5</a:t>
            </a:fld>
            <a:endParaRPr lang="en-US"/>
          </a:p>
        </p:txBody>
      </p:sp>
    </p:spTree>
    <p:extLst>
      <p:ext uri="{BB962C8B-B14F-4D97-AF65-F5344CB8AC3E}">
        <p14:creationId xmlns:p14="http://schemas.microsoft.com/office/powerpoint/2010/main" val="268650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1: What is Anaphylaxis?</a:t>
            </a:r>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food allergies are just like everybody else, but have to avoid certain foods.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Many people have food allergies and that is normal.</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Allergic reactions can be much more serious than environmental allergies/sneezing. </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 immune system is responsible for allergic reactions.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with serious food allergies can get very sick if they eat the foods that they are allergic to with a serious life-threatening allergic reaction called anaphylaxis. This would require hospitalization.</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get allergies when they are young or old, and we don’t know why people get them, or lose them.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Food Allergy Spelling Bee</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you know someone with a food allergy? What are they allergic to?</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Help students understand that this is a problem that affects everyone (e.g. classmates, adults, siblings etc.).</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Can you guess what anaphylaxis means?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is a potentially life-threatening allergic reaction. </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do you think it would feel like to live with a life-threatening food allergy? What precautions would you need to take?</a:t>
            </a:r>
            <a:br>
              <a:rPr lang="en-US" sz="1200" b="1"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would food allergies be considered an “invisible disorder”</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cannot tell that a person has food allergies just by looking at them. It is a condition that does not affect your daily life. However, if you encounter one of their allergens, their immune system will release chemicals resulting in an allergic reaction.</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Start a brainstorm on what systems of the body are responsible for what activities.  </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breathing?</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respiratory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the blood circulating in the body?</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circulatory system</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digesting food?</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digestive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system is responsible for keeping us safe against disease and harmful bacteria? </a:t>
            </a:r>
            <a:endParaRPr lang="en-CA"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immune system</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is the immune system important?</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helps us stay safe and healthy by identifying and fighting foreign intruders like germs and bacteria.</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Why do you think the immune system is responsible for allergic reactions?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treats certain foods as foreign invaders and releases histamine in an attempt to attack them. This results in symptoms of an allergic reaction or anaphylaxis.</a:t>
            </a:r>
            <a:br>
              <a:rPr lang="en-US"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do you think people get food allergies and are they contagious?</a:t>
            </a:r>
            <a:endParaRPr lang="en-CA"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Scientists do not exactly know why some people get food allergies and others do not. There is a lot of research being done to the cause of allergies, however there is currently no cure. Reiterate that this is why it is so important why we all learn how to help keep those with allergies safe.</a:t>
            </a:r>
            <a:endParaRPr lang="en-CA"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6</a:t>
            </a:fld>
            <a:endParaRPr lang="en-US"/>
          </a:p>
        </p:txBody>
      </p:sp>
    </p:spTree>
    <p:extLst>
      <p:ext uri="{BB962C8B-B14F-4D97-AF65-F5344CB8AC3E}">
        <p14:creationId xmlns:p14="http://schemas.microsoft.com/office/powerpoint/2010/main" val="403206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many things, including foods, medicine, insect stings, and latex.</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more than one thing. Some have multiple allergies that are all serious.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Allergens can be ingredients in other foods (e.g. milk in butter).</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Peanuts and tree nuts are separate allergens, as are fish and shellfish.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celiac disease as a condition where people cannot eat wheat.</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lactose intolerance as a condition similar to a milk allergy, but with less severe symptoms and affecting the digestive system.</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Name that Nut</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top 10 most common food allergies are in Canada?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Peanut, tree nut, egg, milk, seafood, soy, wheat, sesame, mustard and sulphites.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the difference between a peanut and a tree nut?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are two separate allergens. Someone can be allergic to one, but not the other. Unlike tree nuts, peanuts are classified as a legume.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lactose intolerance the same as a milk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Allergies affect a different system in the body – the immune system. Intolerances are generally associated with the digestive system and cause gastro-intestinal symptoms.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Other than food, what can people be allergic to?</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Medicine, latex, environmental triggers, and insect stings.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Are peanuts the most serious allergy of all?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 all allergens can be serious and cause anaphylaxis.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possible to be allergic to exercise?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Not technically, however some people have what is called “exercise induced anaphylaxis” which is reaction caused by the combination of certain foods with exercise shortly afterwards.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the foods students are allergic to at our school? What rules do we have in place to help keep everyone with allergies safe?</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7</a:t>
            </a:fld>
            <a:endParaRPr lang="en-US"/>
          </a:p>
        </p:txBody>
      </p:sp>
    </p:spTree>
    <p:extLst>
      <p:ext uri="{BB962C8B-B14F-4D97-AF65-F5344CB8AC3E}">
        <p14:creationId xmlns:p14="http://schemas.microsoft.com/office/powerpoint/2010/main" val="141836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many things, including foods, medicine, insect stings, and latex.</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more than one thing. Some have multiple allergies that are all serious.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Allergens can be ingredients in other foods (e.g. milk in butter).</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Peanuts and tree nuts are separate allergens, as are fish and shellfish.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celiac disease as a condition where people cannot eat wheat.</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lactose intolerance as a condition similar to a milk allergy, but with less severe symptoms and affecting the digestive system.</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Name that Nut</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top 10 most common food allergies are in Canada?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Peanut, tree nut, egg, milk, seafood, soy, wheat, sesame, mustard and sulphites.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the difference between a peanut and a tree nut?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are two separate allergens. Someone can be allergic to one, but not the other. Unlike tree nuts, peanuts are classified as a legume.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lactose intolerance the same as a milk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Allergies affect a different system in the body – the immune system. Intolerances are generally associated with the digestive system and cause gastro-intestinal symptoms.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Other than food, what can people be allergic to?</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Medicine, latex, environmental triggers, and insect stings.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Are peanuts the most serious allergy of all?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 all allergens can be serious and cause anaphylaxis.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possible to be allergic to exercise?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Not technically, however some people have what is called “exercise induced anaphylaxis” which is reaction caused by the combination of certain foods with exercise shortly afterwards.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the foods students are allergic to at our school? What rules do we have in place to help keep everyone with allergies safe?</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8</a:t>
            </a:fld>
            <a:endParaRPr lang="en-US"/>
          </a:p>
        </p:txBody>
      </p:sp>
    </p:spTree>
    <p:extLst>
      <p:ext uri="{BB962C8B-B14F-4D97-AF65-F5344CB8AC3E}">
        <p14:creationId xmlns:p14="http://schemas.microsoft.com/office/powerpoint/2010/main" val="248307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many things, including foods, medicine, insect stings, and latex.</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more than one thing. Some have multiple allergies that are all serious.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Allergens can be ingredients in other foods (e.g. milk in butter).</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Peanuts and tree nuts are separate allergens, as are fish and shellfish.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celiac disease as a condition where people cannot eat wheat.</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lactose intolerance as a condition similar to a milk allergy, but with less severe symptoms and affecting the digestive system.</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Name that Nut</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top 10 most common food allergies are in Canada?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Peanut, tree nut, egg, milk, seafood, soy, wheat, sesame, mustard and sulphites.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the difference between a peanut and a tree nut?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are two separate allergens. Someone can be allergic to one, but not the other. Unlike tree nuts, peanuts are classified as a legume.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lactose intolerance the same as a milk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Allergies affect a different system in the body – the immune system. Intolerances are generally associated with the digestive system and cause gastro-intestinal symptoms.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Other than food, what can people be allergic to?</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Medicine, latex, environmental triggers, and insect stings.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Are peanuts the most serious allergy of all?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 all allergens can be serious and cause anaphylaxis.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possible to be allergic to exercise?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Not technically, however some people have what is called “exercise induced anaphylaxis” which is reaction caused by the combination of certain foods with exercise shortly afterwards.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the foods students are allergic to at our school? What rules do we have in place to help keep everyone with allergies safe?</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9</a:t>
            </a:fld>
            <a:endParaRPr lang="en-US"/>
          </a:p>
        </p:txBody>
      </p:sp>
    </p:spTree>
    <p:extLst>
      <p:ext uri="{BB962C8B-B14F-4D97-AF65-F5344CB8AC3E}">
        <p14:creationId xmlns:p14="http://schemas.microsoft.com/office/powerpoint/2010/main" val="92253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2: Common Allergens</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many things, including foods, medicine, insect stings, and latex.</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be allergic to more than one thing. Some have multiple allergies that are all serious.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Allergens can be ingredients in other foods (e.g. milk in butter).</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Peanuts and tree nuts are separate allergens, as are fish and shellfish.</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celiac disease as a condition where people cannot eat wheat.</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Introduce lactose intolerance as a condition similar to a milk allergy, but with less severe symptoms and affecting the digestive system.</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Suggested Materials: </a:t>
            </a:r>
            <a:r>
              <a:rPr lang="en-CA" sz="1200" kern="1200" dirty="0" smtClean="0">
                <a:solidFill>
                  <a:schemeClr val="tx1"/>
                </a:solidFill>
                <a:effectLst/>
                <a:latin typeface="+mn-lt"/>
                <a:ea typeface="+mn-ea"/>
                <a:cs typeface="+mn-cs"/>
              </a:rPr>
              <a:t>Name that Nut</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do you think the top 10 most common food allergies are in Canada?</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Peanut, tree nut, egg, milk, seafood, soy, wheat, sesame, mustard and sulphites.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What’s the difference between a peanut and a tree nut?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They are two separate allergens. Someone can be allergic to one, but not the other. Unlike tree nuts, peanuts are classified as a legume.</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lactose intolerance the same as a milk allergy?</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Allergies affect a different system in the body – the immune system. Intolerances are generally associated with the digestive system and cause gastro-intestinal symptoms.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Other than food, what can people be allergic to?</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Medicine, latex, environmental triggers, and insect stings.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Are peanuts the most serious allergy of all?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 all allergens can be serious and cause anaphylaxis.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Is it possible to be allergic to exercise?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Not technically, however some people have what is called “exercise induced anaphylaxis” which is reaction caused by the combination of certain foods with exercise shortly afterwards.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are the foods students are allergic to at our school? What rules do we have in place to help keep everyone with allergies safe?</a:t>
            </a:r>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10</a:t>
            </a:fld>
            <a:endParaRPr lang="en-US"/>
          </a:p>
        </p:txBody>
      </p:sp>
    </p:spTree>
    <p:extLst>
      <p:ext uri="{BB962C8B-B14F-4D97-AF65-F5344CB8AC3E}">
        <p14:creationId xmlns:p14="http://schemas.microsoft.com/office/powerpoint/2010/main" val="139741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Topic 3 </a:t>
            </a:r>
            <a:r>
              <a:rPr lang="en-CA" sz="1100" b="1" u="sng" kern="1200" dirty="0" smtClean="0">
                <a:solidFill>
                  <a:schemeClr val="tx1"/>
                </a:solidFill>
                <a:effectLst/>
                <a:latin typeface="+mn-lt"/>
                <a:ea typeface="+mn-ea"/>
                <a:cs typeface="+mn-cs"/>
              </a:rPr>
              <a:t>- </a:t>
            </a:r>
            <a:r>
              <a:rPr lang="en-CA" sz="1200" b="1" u="sng" kern="1200" dirty="0" smtClean="0">
                <a:solidFill>
                  <a:schemeClr val="tx1"/>
                </a:solidFill>
                <a:effectLst/>
                <a:latin typeface="+mn-lt"/>
                <a:ea typeface="+mn-ea"/>
                <a:cs typeface="+mn-cs"/>
              </a:rPr>
              <a:t>Medical Identification</a:t>
            </a:r>
          </a:p>
          <a:p>
            <a:endParaRPr lang="en-CA" sz="105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Key Learning Points: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Medical bracelets can be used to show what someone is allergic to.</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In addition, they are used to show other health conditions (diabetes, asthma, epilepsy).</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come in different shapes and styles.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They are important to wear at all times if you have allergies.</a:t>
            </a:r>
            <a:endParaRPr lang="en-CA" sz="1100" kern="1200" dirty="0" smtClean="0">
              <a:solidFill>
                <a:schemeClr val="tx1"/>
              </a:solidFill>
              <a:effectLst/>
              <a:latin typeface="+mn-lt"/>
              <a:ea typeface="+mn-ea"/>
              <a:cs typeface="+mn-cs"/>
            </a:endParaRPr>
          </a:p>
          <a:p>
            <a:pPr marL="171450" lvl="0" indent="-171450">
              <a:buFont typeface="Arial"/>
              <a:buChar char="•"/>
            </a:pPr>
            <a:r>
              <a:rPr lang="en-CA" sz="1200" kern="1200" dirty="0" smtClean="0">
                <a:solidFill>
                  <a:schemeClr val="tx1"/>
                </a:solidFill>
                <a:effectLst/>
                <a:latin typeface="+mn-lt"/>
                <a:ea typeface="+mn-ea"/>
                <a:cs typeface="+mn-cs"/>
              </a:rPr>
              <a:t>People can have trouble breathing and speaking during an allergic reaction, which is why medical bracelets can be so important.</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Suggested Materials: </a:t>
            </a:r>
            <a:r>
              <a:rPr lang="en-CA" sz="1200" b="0" kern="1200" dirty="0" smtClean="0">
                <a:solidFill>
                  <a:schemeClr val="tx1"/>
                </a:solidFill>
                <a:effectLst/>
                <a:latin typeface="+mn-lt"/>
                <a:ea typeface="+mn-ea"/>
                <a:cs typeface="+mn-cs"/>
              </a:rPr>
              <a:t>Discussion</a:t>
            </a:r>
          </a:p>
          <a:p>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Activity: </a:t>
            </a:r>
            <a:r>
              <a:rPr lang="en-CA" sz="1200" kern="1200" dirty="0" smtClean="0">
                <a:solidFill>
                  <a:schemeClr val="tx1"/>
                </a:solidFill>
                <a:effectLst/>
                <a:latin typeface="+mn-lt"/>
                <a:ea typeface="+mn-ea"/>
                <a:cs typeface="+mn-cs"/>
              </a:rPr>
              <a:t>Discussion and visit </a:t>
            </a:r>
            <a:r>
              <a:rPr lang="en-CA" sz="1200" kern="1200" dirty="0" err="1" smtClean="0">
                <a:solidFill>
                  <a:schemeClr val="tx1"/>
                </a:solidFill>
                <a:effectLst/>
                <a:latin typeface="+mn-lt"/>
                <a:ea typeface="+mn-ea"/>
                <a:cs typeface="+mn-cs"/>
              </a:rPr>
              <a:t>www.medicalert.ca</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Visit </a:t>
            </a:r>
            <a:r>
              <a:rPr lang="en-CA" sz="1200" u="sng" kern="1200" dirty="0" smtClean="0">
                <a:solidFill>
                  <a:schemeClr val="tx1"/>
                </a:solidFill>
                <a:effectLst/>
                <a:latin typeface="+mn-lt"/>
                <a:ea typeface="+mn-ea"/>
                <a:cs typeface="+mn-cs"/>
                <a:hlinkClick r:id="rId3"/>
              </a:rPr>
              <a:t>www.medicalert.ca</a:t>
            </a:r>
            <a:r>
              <a:rPr lang="en-CA" sz="1200" kern="1200" dirty="0" smtClean="0">
                <a:solidFill>
                  <a:schemeClr val="tx1"/>
                </a:solidFill>
                <a:effectLst/>
                <a:latin typeface="+mn-lt"/>
                <a:ea typeface="+mn-ea"/>
                <a:cs typeface="+mn-cs"/>
              </a:rPr>
              <a:t> - show the students the different bracelets available and learn about the importance of them for various conditions.</a:t>
            </a:r>
          </a:p>
          <a:p>
            <a:pPr lvl="0"/>
            <a:endParaRPr lang="en-CA" sz="11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Questions and Explanations</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Why is medical bracelet important for someone with food allergies?</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Severe symptoms may prevent them from telling someone what is wrong. (e.g. difficulty breathing/speaking). Paramedics are trained to look for medical identification during an emergency.</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In what situations would this bracelet be particularly useful?</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Examples could be: with others who aren’t aware of your allergies, travelling, and when alone. However, it’s important that they always be worn.</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What other health conditions can be shown on a medical bracelet?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Diabetes, asthma, epilepsy are a few examples.</a:t>
            </a:r>
            <a:br>
              <a:rPr lang="en-CA" sz="1200" kern="1200" dirty="0" smtClean="0">
                <a:solidFill>
                  <a:schemeClr val="tx1"/>
                </a:solidFill>
                <a:effectLst/>
                <a:latin typeface="+mn-lt"/>
                <a:ea typeface="+mn-ea"/>
                <a:cs typeface="+mn-cs"/>
              </a:rPr>
            </a:br>
            <a:endParaRPr lang="en-CA" sz="1100"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If you were to design your own bracelet, what would it look like?</a:t>
            </a:r>
            <a:endParaRPr lang="en-CA" sz="11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0A83BAF-1056-C844-9153-4BE756212373}" type="slidenum">
              <a:rPr lang="en-US" smtClean="0"/>
              <a:t>11</a:t>
            </a:fld>
            <a:endParaRPr lang="en-US"/>
          </a:p>
        </p:txBody>
      </p:sp>
    </p:spTree>
    <p:extLst>
      <p:ext uri="{BB962C8B-B14F-4D97-AF65-F5344CB8AC3E}">
        <p14:creationId xmlns:p14="http://schemas.microsoft.com/office/powerpoint/2010/main" val="191911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06470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08446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68607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BDC3C4D-6D70-5A4C-90E5-D46056B6F69F}" type="datetimeFigureOut">
              <a:rPr lang="en-US" smtClean="0"/>
              <a:t>16-08-10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9448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BDC3C4D-6D70-5A4C-90E5-D46056B6F69F}" type="datetimeFigureOut">
              <a:rPr lang="en-US" smtClean="0"/>
              <a:t>16-08-10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165554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BDC3C4D-6D70-5A4C-90E5-D46056B6F69F}" type="datetimeFigureOut">
              <a:rPr lang="en-US" smtClean="0"/>
              <a:t>16-08-10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180432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BDC3C4D-6D70-5A4C-90E5-D46056B6F69F}" type="datetimeFigureOut">
              <a:rPr lang="en-US" smtClean="0"/>
              <a:t>16-08-10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67951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BDC3C4D-6D70-5A4C-90E5-D46056B6F69F}" type="datetimeFigureOut">
              <a:rPr lang="en-US" smtClean="0"/>
              <a:t>16-08-10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37823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C3C4D-6D70-5A4C-90E5-D46056B6F69F}" type="datetimeFigureOut">
              <a:rPr lang="en-US" smtClean="0"/>
              <a:t>16-08-10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8905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DC3C4D-6D70-5A4C-90E5-D46056B6F69F}" type="datetimeFigureOut">
              <a:rPr lang="en-US" smtClean="0"/>
              <a:t>16-08-10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72601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DC3C4D-6D70-5A4C-90E5-D46056B6F69F}" type="datetimeFigureOut">
              <a:rPr lang="en-US" smtClean="0"/>
              <a:t>16-08-10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F2069-A10D-1742-BF42-EE24E95EEBE9}" type="slidenum">
              <a:rPr lang="en-US" smtClean="0"/>
              <a:t>‹#›</a:t>
            </a:fld>
            <a:endParaRPr lang="en-US"/>
          </a:p>
        </p:txBody>
      </p:sp>
    </p:spTree>
    <p:extLst>
      <p:ext uri="{BB962C8B-B14F-4D97-AF65-F5344CB8AC3E}">
        <p14:creationId xmlns:p14="http://schemas.microsoft.com/office/powerpoint/2010/main" val="2696542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C3C4D-6D70-5A4C-90E5-D46056B6F69F}" type="datetimeFigureOut">
              <a:rPr lang="en-US" smtClean="0"/>
              <a:t>16-08-10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F2069-A10D-1742-BF42-EE24E95EEBE9}" type="slidenum">
              <a:rPr lang="en-US" smtClean="0"/>
              <a:t>‹#›</a:t>
            </a:fld>
            <a:endParaRPr lang="en-US"/>
          </a:p>
        </p:txBody>
      </p:sp>
    </p:spTree>
    <p:extLst>
      <p:ext uri="{BB962C8B-B14F-4D97-AF65-F5344CB8AC3E}">
        <p14:creationId xmlns:p14="http://schemas.microsoft.com/office/powerpoint/2010/main" val="171621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0.jpg"/><Relationship Id="rId5" Type="http://schemas.openxmlformats.org/officeDocument/2006/relationships/image" Target="../media/image28.png"/><Relationship Id="rId6"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8.jp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1.jpg"/><Relationship Id="rId5" Type="http://schemas.openxmlformats.org/officeDocument/2006/relationships/image" Target="../media/image31.jp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3.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9.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jp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2.jp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2.jp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3.jp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7.jpg"/><Relationship Id="rId1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4974" y="4532692"/>
            <a:ext cx="7007178" cy="1150785"/>
          </a:xfrm>
        </p:spPr>
        <p:txBody>
          <a:bodyPr/>
          <a:lstStyle/>
          <a:p>
            <a:pPr algn="l"/>
            <a:r>
              <a:rPr lang="en-US" dirty="0" smtClean="0"/>
              <a:t>Know Allergies? Prove it!</a:t>
            </a:r>
            <a:endParaRPr lang="en-US" dirty="0"/>
          </a:p>
        </p:txBody>
      </p:sp>
      <p:sp>
        <p:nvSpPr>
          <p:cNvPr id="3" name="Subtitle 2"/>
          <p:cNvSpPr>
            <a:spLocks noGrp="1"/>
          </p:cNvSpPr>
          <p:nvPr>
            <p:ph type="subTitle" idx="1"/>
          </p:nvPr>
        </p:nvSpPr>
        <p:spPr>
          <a:xfrm>
            <a:off x="678638" y="5417659"/>
            <a:ext cx="6400800" cy="710477"/>
          </a:xfrm>
        </p:spPr>
        <p:txBody>
          <a:bodyPr/>
          <a:lstStyle/>
          <a:p>
            <a:pPr algn="l"/>
            <a:r>
              <a:rPr lang="en-US" dirty="0" smtClean="0">
                <a:solidFill>
                  <a:schemeClr val="bg1"/>
                </a:solidFill>
              </a:rPr>
              <a:t>Intermediate (Grades 7-8)</a:t>
            </a:r>
            <a:endParaRPr lang="en-US" dirty="0">
              <a:solidFill>
                <a:schemeClr val="bg1"/>
              </a:solidFill>
            </a:endParaRPr>
          </a:p>
        </p:txBody>
      </p:sp>
      <p:pic>
        <p:nvPicPr>
          <p:cNvPr id="6" name="Picture 5" descr="Elementary-logo-OnCol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921709"/>
            <a:ext cx="5080000" cy="3187700"/>
          </a:xfrm>
          <a:prstGeom prst="rect">
            <a:avLst/>
          </a:prstGeom>
        </p:spPr>
      </p:pic>
    </p:spTree>
    <p:extLst>
      <p:ext uri="{BB962C8B-B14F-4D97-AF65-F5344CB8AC3E}">
        <p14:creationId xmlns:p14="http://schemas.microsoft.com/office/powerpoint/2010/main" val="426378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Allergens</a:t>
            </a:r>
          </a:p>
        </p:txBody>
      </p:sp>
      <p:sp>
        <p:nvSpPr>
          <p:cNvPr id="3" name="Content Placeholder 2"/>
          <p:cNvSpPr>
            <a:spLocks noGrp="1"/>
          </p:cNvSpPr>
          <p:nvPr>
            <p:ph idx="1"/>
          </p:nvPr>
        </p:nvSpPr>
        <p:spPr>
          <a:xfrm>
            <a:off x="457200" y="1482354"/>
            <a:ext cx="8686800" cy="4525963"/>
          </a:xfrm>
        </p:spPr>
        <p:txBody>
          <a:bodyPr/>
          <a:lstStyle/>
          <a:p>
            <a:pPr lvl="0"/>
            <a:r>
              <a:rPr lang="en-CA" dirty="0" smtClean="0"/>
              <a:t>Are peanuts </a:t>
            </a:r>
            <a:r>
              <a:rPr lang="en-CA" dirty="0"/>
              <a:t>and </a:t>
            </a:r>
            <a:r>
              <a:rPr lang="en-CA" dirty="0" smtClean="0"/>
              <a:t>tree nuts the same thing?</a:t>
            </a:r>
          </a:p>
          <a:p>
            <a:pPr lvl="0"/>
            <a:r>
              <a:rPr lang="en-CA" dirty="0" smtClean="0"/>
              <a:t>Is lactose intolerance the same as a milk allergy?</a:t>
            </a:r>
          </a:p>
          <a:p>
            <a:pPr lvl="0"/>
            <a:r>
              <a:rPr lang="en-CA" dirty="0" smtClean="0"/>
              <a:t>Other than food, what are other allergens?</a:t>
            </a:r>
          </a:p>
          <a:p>
            <a:pPr lvl="0"/>
            <a:r>
              <a:rPr lang="en-CA" dirty="0" smtClean="0"/>
              <a:t>Can exercise be a problem for some?</a:t>
            </a:r>
          </a:p>
          <a:p>
            <a:pPr lvl="0"/>
            <a:r>
              <a:rPr lang="en-CA" dirty="0" smtClean="0"/>
              <a:t>Are peanuts the most serious of all?</a:t>
            </a:r>
          </a:p>
          <a:p>
            <a:pPr lvl="0"/>
            <a:r>
              <a:rPr lang="en-CA" dirty="0" smtClean="0"/>
              <a:t>What rules do we have at school to keep everyone with allergies safe?</a:t>
            </a:r>
            <a:endParaRPr lang="en-CA" dirty="0"/>
          </a:p>
        </p:txBody>
      </p:sp>
      <p:pic>
        <p:nvPicPr>
          <p:cNvPr id="4" name="Picture 3"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942" y="549495"/>
            <a:ext cx="774700" cy="736600"/>
          </a:xfrm>
          <a:prstGeom prst="rect">
            <a:avLst/>
          </a:prstGeom>
        </p:spPr>
      </p:pic>
      <p:pic>
        <p:nvPicPr>
          <p:cNvPr id="5" name="Picture 4" descr="Question-Mark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598" y="4116810"/>
            <a:ext cx="1124308" cy="1160913"/>
          </a:xfrm>
          <a:prstGeom prst="rect">
            <a:avLst/>
          </a:prstGeom>
        </p:spPr>
      </p:pic>
    </p:spTree>
    <p:extLst>
      <p:ext uri="{BB962C8B-B14F-4D97-AF65-F5344CB8AC3E}">
        <p14:creationId xmlns:p14="http://schemas.microsoft.com/office/powerpoint/2010/main" val="277357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3. Medical Identification</a:t>
            </a:r>
            <a:endParaRPr lang="en-US" dirty="0">
              <a:solidFill>
                <a:srgbClr val="FFFFFF"/>
              </a:solidFill>
            </a:endParaRPr>
          </a:p>
        </p:txBody>
      </p:sp>
    </p:spTree>
    <p:extLst>
      <p:ext uri="{BB962C8B-B14F-4D97-AF65-F5344CB8AC3E}">
        <p14:creationId xmlns:p14="http://schemas.microsoft.com/office/powerpoint/2010/main" val="197889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Identification</a:t>
            </a:r>
            <a:endParaRPr lang="en-US" dirty="0"/>
          </a:p>
        </p:txBody>
      </p:sp>
      <p:sp>
        <p:nvSpPr>
          <p:cNvPr id="3" name="Content Placeholder 2"/>
          <p:cNvSpPr>
            <a:spLocks noGrp="1"/>
          </p:cNvSpPr>
          <p:nvPr>
            <p:ph idx="1"/>
          </p:nvPr>
        </p:nvSpPr>
        <p:spPr>
          <a:xfrm>
            <a:off x="457200" y="1600200"/>
            <a:ext cx="5081246" cy="4525963"/>
          </a:xfrm>
        </p:spPr>
        <p:txBody>
          <a:bodyPr/>
          <a:lstStyle/>
          <a:p>
            <a:r>
              <a:rPr lang="en-US" dirty="0" smtClean="0"/>
              <a:t>What would be written on a medical </a:t>
            </a:r>
            <a:r>
              <a:rPr lang="en-US" dirty="0" smtClean="0"/>
              <a:t>bracelet/necklace?</a:t>
            </a:r>
            <a:endParaRPr lang="en-US" dirty="0" smtClean="0"/>
          </a:p>
          <a:p>
            <a:pPr lvl="1"/>
            <a:r>
              <a:rPr lang="en-US" dirty="0" smtClean="0"/>
              <a:t>Is it just for food allergies?</a:t>
            </a:r>
          </a:p>
          <a:p>
            <a:pPr lvl="1"/>
            <a:r>
              <a:rPr lang="en-US" dirty="0" smtClean="0"/>
              <a:t>What other health conditions is it useful for?</a:t>
            </a:r>
          </a:p>
          <a:p>
            <a:r>
              <a:rPr lang="en-US" dirty="0" smtClean="0"/>
              <a:t>How could it help someone with food allergies?</a:t>
            </a:r>
          </a:p>
          <a:p>
            <a:endParaRPr lang="en-US" dirty="0"/>
          </a:p>
        </p:txBody>
      </p:sp>
      <p:pic>
        <p:nvPicPr>
          <p:cNvPr id="4" name="Picture 3" desc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59" y="559736"/>
            <a:ext cx="774700" cy="736600"/>
          </a:xfrm>
          <a:prstGeom prst="rect">
            <a:avLst/>
          </a:prstGeom>
        </p:spPr>
      </p:pic>
      <p:pic>
        <p:nvPicPr>
          <p:cNvPr id="7" name="Picture 6" descr="MedicAlert-Bracelet-(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849" y="1603128"/>
            <a:ext cx="2465951" cy="1651041"/>
          </a:xfrm>
          <a:prstGeom prst="rect">
            <a:avLst/>
          </a:prstGeom>
        </p:spPr>
      </p:pic>
      <p:pic>
        <p:nvPicPr>
          <p:cNvPr id="8" name="Picture 7" descr="Medical I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583926"/>
            <a:ext cx="2438400" cy="1828800"/>
          </a:xfrm>
          <a:prstGeom prst="rect">
            <a:avLst/>
          </a:prstGeom>
        </p:spPr>
      </p:pic>
    </p:spTree>
    <p:extLst>
      <p:ext uri="{BB962C8B-B14F-4D97-AF65-F5344CB8AC3E}">
        <p14:creationId xmlns:p14="http://schemas.microsoft.com/office/powerpoint/2010/main" val="386491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4. Cross-Contamination</a:t>
            </a:r>
            <a:endParaRPr lang="en-US" dirty="0">
              <a:solidFill>
                <a:srgbClr val="FFFFFF"/>
              </a:solidFill>
            </a:endParaRPr>
          </a:p>
        </p:txBody>
      </p:sp>
    </p:spTree>
    <p:extLst>
      <p:ext uri="{BB962C8B-B14F-4D97-AF65-F5344CB8AC3E}">
        <p14:creationId xmlns:p14="http://schemas.microsoft.com/office/powerpoint/2010/main" val="400114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Cross-Contamination</a:t>
            </a:r>
            <a:endParaRPr lang="en-US" dirty="0"/>
          </a:p>
        </p:txBody>
      </p:sp>
      <p:sp>
        <p:nvSpPr>
          <p:cNvPr id="3" name="Content Placeholder 2"/>
          <p:cNvSpPr>
            <a:spLocks noGrp="1"/>
          </p:cNvSpPr>
          <p:nvPr>
            <p:ph idx="1"/>
          </p:nvPr>
        </p:nvSpPr>
        <p:spPr/>
        <p:txBody>
          <a:bodyPr/>
          <a:lstStyle/>
          <a:p>
            <a:r>
              <a:rPr lang="en-US" dirty="0" smtClean="0"/>
              <a:t>What is cross-contamination?</a:t>
            </a:r>
          </a:p>
          <a:p>
            <a:r>
              <a:rPr lang="en-US" dirty="0" smtClean="0"/>
              <a:t>What could be some examples?</a:t>
            </a:r>
          </a:p>
          <a:p>
            <a:r>
              <a:rPr lang="en-US" dirty="0" smtClean="0"/>
              <a:t>Why do we follow key rules like:</a:t>
            </a:r>
          </a:p>
          <a:p>
            <a:pPr lvl="1"/>
            <a:r>
              <a:rPr lang="en-US" dirty="0" smtClean="0"/>
              <a:t>Washing hands with soap</a:t>
            </a:r>
          </a:p>
          <a:p>
            <a:pPr lvl="1"/>
            <a:r>
              <a:rPr lang="en-US" dirty="0" smtClean="0"/>
              <a:t>Keeping food to ourselves</a:t>
            </a:r>
          </a:p>
          <a:p>
            <a:pPr lvl="1"/>
            <a:endParaRPr lang="en-US" dirty="0"/>
          </a:p>
        </p:txBody>
      </p:sp>
      <p:pic>
        <p:nvPicPr>
          <p:cNvPr id="4" name="Picture 3" descr="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427" y="548680"/>
            <a:ext cx="774700" cy="736600"/>
          </a:xfrm>
          <a:prstGeom prst="rect">
            <a:avLst/>
          </a:prstGeom>
        </p:spPr>
      </p:pic>
      <p:pic>
        <p:nvPicPr>
          <p:cNvPr id="6" name="Picture 5" descr="Cross-Contamination-PB-and-Jam-(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702" y="3498680"/>
            <a:ext cx="2919382" cy="1943965"/>
          </a:xfrm>
          <a:prstGeom prst="rect">
            <a:avLst/>
          </a:prstGeom>
        </p:spPr>
      </p:pic>
    </p:spTree>
    <p:extLst>
      <p:ext uri="{BB962C8B-B14F-4D97-AF65-F5344CB8AC3E}">
        <p14:creationId xmlns:p14="http://schemas.microsoft.com/office/powerpoint/2010/main" val="200640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5. Reading Ingredients</a:t>
            </a:r>
            <a:endParaRPr lang="en-US" dirty="0">
              <a:solidFill>
                <a:srgbClr val="FFFFFF"/>
              </a:solidFill>
            </a:endParaRPr>
          </a:p>
        </p:txBody>
      </p:sp>
    </p:spTree>
    <p:extLst>
      <p:ext uri="{BB962C8B-B14F-4D97-AF65-F5344CB8AC3E}">
        <p14:creationId xmlns:p14="http://schemas.microsoft.com/office/powerpoint/2010/main" val="405357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Ingredients</a:t>
            </a:r>
            <a:endParaRPr lang="en-US" dirty="0"/>
          </a:p>
        </p:txBody>
      </p:sp>
      <p:sp>
        <p:nvSpPr>
          <p:cNvPr id="3" name="Content Placeholder 2"/>
          <p:cNvSpPr>
            <a:spLocks noGrp="1"/>
          </p:cNvSpPr>
          <p:nvPr>
            <p:ph idx="1"/>
          </p:nvPr>
        </p:nvSpPr>
        <p:spPr>
          <a:xfrm>
            <a:off x="457200" y="1600200"/>
            <a:ext cx="6717902" cy="4265927"/>
          </a:xfrm>
        </p:spPr>
        <p:txBody>
          <a:bodyPr>
            <a:normAutofit fontScale="92500" lnSpcReduction="10000"/>
          </a:bodyPr>
          <a:lstStyle/>
          <a:p>
            <a:r>
              <a:rPr lang="en-US" dirty="0" smtClean="0"/>
              <a:t>Are ingredient lists easy to read?</a:t>
            </a:r>
          </a:p>
          <a:p>
            <a:r>
              <a:rPr lang="en-US" dirty="0" smtClean="0"/>
              <a:t>What does a peanut-free logo mean?</a:t>
            </a:r>
          </a:p>
          <a:p>
            <a:pPr lvl="1"/>
            <a:r>
              <a:rPr lang="en-US" dirty="0" smtClean="0"/>
              <a:t>Is it safe for someone with a tree nut allergy?</a:t>
            </a:r>
          </a:p>
          <a:p>
            <a:r>
              <a:rPr lang="en-US" dirty="0" smtClean="0"/>
              <a:t>Would a product saying “May Contain” be safe?</a:t>
            </a:r>
          </a:p>
          <a:p>
            <a:r>
              <a:rPr lang="en-US" dirty="0" smtClean="0"/>
              <a:t>What would someone with allergies do:</a:t>
            </a:r>
          </a:p>
          <a:p>
            <a:pPr lvl="1"/>
            <a:r>
              <a:rPr lang="en-US" dirty="0" smtClean="0"/>
              <a:t>At a restaurant?</a:t>
            </a:r>
          </a:p>
          <a:p>
            <a:pPr lvl="1"/>
            <a:r>
              <a:rPr lang="en-US" dirty="0" smtClean="0"/>
              <a:t>At a birthday party?</a:t>
            </a:r>
          </a:p>
        </p:txBody>
      </p:sp>
      <p:pic>
        <p:nvPicPr>
          <p:cNvPr id="4" name="Picture 3" desc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266" y="571139"/>
            <a:ext cx="774700" cy="736600"/>
          </a:xfrm>
          <a:prstGeom prst="rect">
            <a:avLst/>
          </a:prstGeom>
        </p:spPr>
      </p:pic>
      <p:pic>
        <p:nvPicPr>
          <p:cNvPr id="5" name="Picture 4" descr="Reading Labels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102" y="1600200"/>
            <a:ext cx="1774751" cy="1181077"/>
          </a:xfrm>
          <a:prstGeom prst="rect">
            <a:avLst/>
          </a:prstGeom>
        </p:spPr>
      </p:pic>
      <p:pic>
        <p:nvPicPr>
          <p:cNvPr id="7" name="Picture 6" descr="Peanut-Free-Symbol-(smal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1764" y="3006709"/>
            <a:ext cx="1518089" cy="1518089"/>
          </a:xfrm>
          <a:prstGeom prst="rect">
            <a:avLst/>
          </a:prstGeom>
        </p:spPr>
      </p:pic>
    </p:spTree>
    <p:extLst>
      <p:ext uri="{BB962C8B-B14F-4D97-AF65-F5344CB8AC3E}">
        <p14:creationId xmlns:p14="http://schemas.microsoft.com/office/powerpoint/2010/main" val="259578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Ingredients</a:t>
            </a:r>
            <a:endParaRPr lang="en-US" dirty="0"/>
          </a:p>
        </p:txBody>
      </p:sp>
      <p:sp>
        <p:nvSpPr>
          <p:cNvPr id="3" name="Content Placeholder 2"/>
          <p:cNvSpPr>
            <a:spLocks noGrp="1"/>
          </p:cNvSpPr>
          <p:nvPr>
            <p:ph idx="1"/>
          </p:nvPr>
        </p:nvSpPr>
        <p:spPr/>
        <p:txBody>
          <a:bodyPr/>
          <a:lstStyle/>
          <a:p>
            <a:r>
              <a:rPr lang="en-US" dirty="0"/>
              <a:t>What are potential allergens within a pizza?</a:t>
            </a:r>
          </a:p>
          <a:p>
            <a:endParaRPr lang="en-US" dirty="0"/>
          </a:p>
        </p:txBody>
      </p:sp>
      <p:pic>
        <p:nvPicPr>
          <p:cNvPr id="4" name="Picture 3" descr="Pizz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883" y="2225921"/>
            <a:ext cx="4388581" cy="3445766"/>
          </a:xfrm>
          <a:prstGeom prst="rect">
            <a:avLst/>
          </a:prstGeom>
        </p:spPr>
      </p:pic>
      <p:pic>
        <p:nvPicPr>
          <p:cNvPr id="5" name="Picture 4" descr="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266" y="571139"/>
            <a:ext cx="774700" cy="736600"/>
          </a:xfrm>
          <a:prstGeom prst="rect">
            <a:avLst/>
          </a:prstGeom>
        </p:spPr>
      </p:pic>
    </p:spTree>
    <p:extLst>
      <p:ext uri="{BB962C8B-B14F-4D97-AF65-F5344CB8AC3E}">
        <p14:creationId xmlns:p14="http://schemas.microsoft.com/office/powerpoint/2010/main" val="425306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6. Signs &amp; Symptoms</a:t>
            </a:r>
            <a:endParaRPr lang="en-US" dirty="0">
              <a:solidFill>
                <a:srgbClr val="FFFFFF"/>
              </a:solidFill>
            </a:endParaRPr>
          </a:p>
        </p:txBody>
      </p:sp>
    </p:spTree>
    <p:extLst>
      <p:ext uri="{BB962C8B-B14F-4D97-AF65-F5344CB8AC3E}">
        <p14:creationId xmlns:p14="http://schemas.microsoft.com/office/powerpoint/2010/main" val="207772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&amp; Symptoms</a:t>
            </a:r>
            <a:endParaRPr lang="en-US" dirty="0"/>
          </a:p>
        </p:txBody>
      </p:sp>
      <p:sp>
        <p:nvSpPr>
          <p:cNvPr id="3" name="Content Placeholder 2"/>
          <p:cNvSpPr>
            <a:spLocks noGrp="1"/>
          </p:cNvSpPr>
          <p:nvPr>
            <p:ph idx="1"/>
          </p:nvPr>
        </p:nvSpPr>
        <p:spPr>
          <a:xfrm>
            <a:off x="457199" y="1600200"/>
            <a:ext cx="7542777" cy="4525963"/>
          </a:xfrm>
        </p:spPr>
        <p:txBody>
          <a:bodyPr/>
          <a:lstStyle/>
          <a:p>
            <a:r>
              <a:rPr lang="en-US" dirty="0" smtClean="0"/>
              <a:t>Have you ever seen someone have an allergic reaction?</a:t>
            </a:r>
          </a:p>
          <a:p>
            <a:r>
              <a:rPr lang="en-US" dirty="0" smtClean="0"/>
              <a:t>What are the symptoms that can happen?</a:t>
            </a:r>
          </a:p>
          <a:p>
            <a:r>
              <a:rPr lang="en-US" dirty="0" smtClean="0"/>
              <a:t>What would you do in a food allergy emergency?</a:t>
            </a:r>
          </a:p>
          <a:p>
            <a:pPr lvl="1"/>
            <a:r>
              <a:rPr lang="en-US" dirty="0" smtClean="0"/>
              <a:t>As a bystander</a:t>
            </a:r>
          </a:p>
          <a:p>
            <a:pPr lvl="1"/>
            <a:r>
              <a:rPr lang="en-US" dirty="0" smtClean="0"/>
              <a:t>As someone having a reaction</a:t>
            </a:r>
            <a:endParaRPr lang="en-US" dirty="0"/>
          </a:p>
        </p:txBody>
      </p:sp>
      <p:pic>
        <p:nvPicPr>
          <p:cNvPr id="4" name="Picture 3" descr="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057" y="571139"/>
            <a:ext cx="774700" cy="736600"/>
          </a:xfrm>
          <a:prstGeom prst="rect">
            <a:avLst/>
          </a:prstGeom>
        </p:spPr>
      </p:pic>
      <p:pic>
        <p:nvPicPr>
          <p:cNvPr id="8" name="Picture 7" descr="Question-Mar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8447" y="3618538"/>
            <a:ext cx="1603058" cy="1655250"/>
          </a:xfrm>
          <a:prstGeom prst="rect">
            <a:avLst/>
          </a:prstGeom>
        </p:spPr>
      </p:pic>
    </p:spTree>
    <p:extLst>
      <p:ext uri="{BB962C8B-B14F-4D97-AF65-F5344CB8AC3E}">
        <p14:creationId xmlns:p14="http://schemas.microsoft.com/office/powerpoint/2010/main" val="393596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Allergy Awareness Challenge</a:t>
            </a:r>
            <a:endParaRPr lang="en-US" dirty="0"/>
          </a:p>
        </p:txBody>
      </p:sp>
      <p:sp>
        <p:nvSpPr>
          <p:cNvPr id="3" name="Content Placeholder 2"/>
          <p:cNvSpPr>
            <a:spLocks noGrp="1"/>
          </p:cNvSpPr>
          <p:nvPr>
            <p:ph idx="1"/>
          </p:nvPr>
        </p:nvSpPr>
        <p:spPr>
          <a:xfrm>
            <a:off x="1209314" y="1417638"/>
            <a:ext cx="7137067" cy="4296826"/>
          </a:xfrm>
        </p:spPr>
        <p:txBody>
          <a:bodyPr>
            <a:normAutofit fontScale="70000" lnSpcReduction="20000"/>
          </a:bodyPr>
          <a:lstStyle/>
          <a:p>
            <a:pPr marL="0" indent="0">
              <a:lnSpc>
                <a:spcPct val="150000"/>
              </a:lnSpc>
              <a:buNone/>
            </a:pPr>
            <a:r>
              <a:rPr lang="en-US" kern="2200" dirty="0" smtClean="0"/>
              <a:t>Anaphylaxis</a:t>
            </a:r>
          </a:p>
          <a:p>
            <a:pPr marL="0" indent="0">
              <a:lnSpc>
                <a:spcPct val="150000"/>
              </a:lnSpc>
              <a:buNone/>
            </a:pPr>
            <a:r>
              <a:rPr lang="en-US" dirty="0" smtClean="0"/>
              <a:t>Common Allergens</a:t>
            </a:r>
          </a:p>
          <a:p>
            <a:pPr marL="0" indent="0">
              <a:lnSpc>
                <a:spcPct val="150000"/>
              </a:lnSpc>
              <a:buNone/>
            </a:pPr>
            <a:r>
              <a:rPr lang="en-US" dirty="0" smtClean="0"/>
              <a:t>Medical Identification</a:t>
            </a:r>
          </a:p>
          <a:p>
            <a:pPr marL="0" indent="0">
              <a:lnSpc>
                <a:spcPct val="150000"/>
              </a:lnSpc>
              <a:buNone/>
            </a:pPr>
            <a:r>
              <a:rPr lang="en-US" dirty="0" smtClean="0"/>
              <a:t>Cross-Contamination</a:t>
            </a:r>
          </a:p>
          <a:p>
            <a:pPr marL="0" indent="0">
              <a:lnSpc>
                <a:spcPct val="150000"/>
              </a:lnSpc>
              <a:buNone/>
            </a:pPr>
            <a:r>
              <a:rPr lang="en-US" dirty="0" smtClean="0"/>
              <a:t>Reading Ingredients</a:t>
            </a:r>
          </a:p>
          <a:p>
            <a:pPr marL="0" indent="0">
              <a:lnSpc>
                <a:spcPct val="150000"/>
              </a:lnSpc>
              <a:buNone/>
            </a:pPr>
            <a:r>
              <a:rPr lang="en-US" dirty="0" smtClean="0"/>
              <a:t>Signs &amp; Symptoms</a:t>
            </a:r>
          </a:p>
          <a:p>
            <a:pPr marL="0" indent="0">
              <a:lnSpc>
                <a:spcPct val="150000"/>
              </a:lnSpc>
              <a:buNone/>
            </a:pPr>
            <a:r>
              <a:rPr lang="en-US" dirty="0" smtClean="0"/>
              <a:t>Epinephrine</a:t>
            </a:r>
          </a:p>
          <a:p>
            <a:pPr marL="0" indent="0">
              <a:lnSpc>
                <a:spcPct val="150000"/>
              </a:lnSpc>
              <a:buNone/>
            </a:pPr>
            <a:r>
              <a:rPr lang="en-US" dirty="0" smtClean="0"/>
              <a:t>Inclusion</a:t>
            </a:r>
            <a:endParaRPr lang="en-US" dirty="0"/>
          </a:p>
        </p:txBody>
      </p:sp>
      <p:pic>
        <p:nvPicPr>
          <p:cNvPr id="10" name="Picture 9"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17" y="1531655"/>
            <a:ext cx="497043" cy="472598"/>
          </a:xfrm>
          <a:prstGeom prst="rect">
            <a:avLst/>
          </a:prstGeom>
        </p:spPr>
      </p:pic>
      <p:pic>
        <p:nvPicPr>
          <p:cNvPr id="11" name="Picture 10"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17" y="2039584"/>
            <a:ext cx="497043" cy="472598"/>
          </a:xfrm>
          <a:prstGeom prst="rect">
            <a:avLst/>
          </a:prstGeom>
        </p:spPr>
      </p:pic>
      <p:pic>
        <p:nvPicPr>
          <p:cNvPr id="12" name="Picture 11" descr="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17" y="3029160"/>
            <a:ext cx="497043" cy="472598"/>
          </a:xfrm>
          <a:prstGeom prst="rect">
            <a:avLst/>
          </a:prstGeom>
        </p:spPr>
      </p:pic>
      <p:pic>
        <p:nvPicPr>
          <p:cNvPr id="13" name="Picture 12" descr="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417" y="4026732"/>
            <a:ext cx="497043" cy="472598"/>
          </a:xfrm>
          <a:prstGeom prst="rect">
            <a:avLst/>
          </a:prstGeom>
        </p:spPr>
      </p:pic>
      <p:pic>
        <p:nvPicPr>
          <p:cNvPr id="14" name="Picture 13" descr="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417" y="2534979"/>
            <a:ext cx="497043" cy="472598"/>
          </a:xfrm>
          <a:prstGeom prst="rect">
            <a:avLst/>
          </a:prstGeom>
        </p:spPr>
      </p:pic>
      <p:pic>
        <p:nvPicPr>
          <p:cNvPr id="15" name="Picture 14" descr="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417" y="3527946"/>
            <a:ext cx="497043" cy="472598"/>
          </a:xfrm>
          <a:prstGeom prst="rect">
            <a:avLst/>
          </a:prstGeom>
        </p:spPr>
      </p:pic>
      <p:pic>
        <p:nvPicPr>
          <p:cNvPr id="4" name="Picture 3" descr="7.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3975" y="4509120"/>
            <a:ext cx="487223" cy="463262"/>
          </a:xfrm>
          <a:prstGeom prst="rect">
            <a:avLst/>
          </a:prstGeom>
        </p:spPr>
      </p:pic>
      <p:pic>
        <p:nvPicPr>
          <p:cNvPr id="5" name="Picture 4" descr="8.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460" y="5032039"/>
            <a:ext cx="453148" cy="430863"/>
          </a:xfrm>
          <a:prstGeom prst="rect">
            <a:avLst/>
          </a:prstGeom>
        </p:spPr>
      </p:pic>
      <p:pic>
        <p:nvPicPr>
          <p:cNvPr id="16" name="Picture 15" descr="Allergy-Written-on-Glass-(smal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0365" y="1743430"/>
            <a:ext cx="4140200" cy="2755900"/>
          </a:xfrm>
          <a:prstGeom prst="rect">
            <a:avLst/>
          </a:prstGeom>
        </p:spPr>
      </p:pic>
    </p:spTree>
    <p:extLst>
      <p:ext uri="{BB962C8B-B14F-4D97-AF65-F5344CB8AC3E}">
        <p14:creationId xmlns:p14="http://schemas.microsoft.com/office/powerpoint/2010/main" val="267615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&amp; Symptoms</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1603527" y="1717242"/>
            <a:ext cx="5938185" cy="3782251"/>
          </a:xfrm>
          <a:prstGeom prst="rect">
            <a:avLst/>
          </a:prstGeom>
        </p:spPr>
      </p:pic>
    </p:spTree>
    <p:extLst>
      <p:ext uri="{BB962C8B-B14F-4D97-AF65-F5344CB8AC3E}">
        <p14:creationId xmlns:p14="http://schemas.microsoft.com/office/powerpoint/2010/main" val="363946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7. Epinephrine Auto-Injectors</a:t>
            </a:r>
            <a:endParaRPr lang="en-US" dirty="0">
              <a:solidFill>
                <a:srgbClr val="FFFFFF"/>
              </a:solidFill>
            </a:endParaRPr>
          </a:p>
        </p:txBody>
      </p:sp>
    </p:spTree>
    <p:extLst>
      <p:ext uri="{BB962C8B-B14F-4D97-AF65-F5344CB8AC3E}">
        <p14:creationId xmlns:p14="http://schemas.microsoft.com/office/powerpoint/2010/main" val="279837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Epinephrine Auto-Injectors</a:t>
            </a:r>
            <a:endParaRPr lang="en-US" dirty="0"/>
          </a:p>
        </p:txBody>
      </p:sp>
      <p:sp>
        <p:nvSpPr>
          <p:cNvPr id="3" name="Content Placeholder 2"/>
          <p:cNvSpPr>
            <a:spLocks noGrp="1"/>
          </p:cNvSpPr>
          <p:nvPr>
            <p:ph idx="1"/>
          </p:nvPr>
        </p:nvSpPr>
        <p:spPr>
          <a:xfrm>
            <a:off x="457200" y="1600200"/>
            <a:ext cx="6298918" cy="4525963"/>
          </a:xfrm>
        </p:spPr>
        <p:txBody>
          <a:bodyPr/>
          <a:lstStyle/>
          <a:p>
            <a:r>
              <a:rPr lang="en-US" dirty="0" smtClean="0"/>
              <a:t>What are examples of medicine people need?</a:t>
            </a:r>
          </a:p>
          <a:p>
            <a:r>
              <a:rPr lang="en-US" dirty="0" smtClean="0"/>
              <a:t>What is an “epinephrine auto-injector”?</a:t>
            </a:r>
          </a:p>
          <a:p>
            <a:pPr lvl="1"/>
            <a:r>
              <a:rPr lang="en-US" dirty="0" smtClean="0"/>
              <a:t>Commonly known as an </a:t>
            </a:r>
            <a:r>
              <a:rPr lang="en-US" dirty="0" err="1" smtClean="0"/>
              <a:t>EpiPen</a:t>
            </a:r>
            <a:r>
              <a:rPr lang="en-US" dirty="0" smtClean="0"/>
              <a:t>®</a:t>
            </a:r>
          </a:p>
          <a:p>
            <a:r>
              <a:rPr lang="en-US" dirty="0" smtClean="0"/>
              <a:t>Is it something to play or joke with?</a:t>
            </a:r>
            <a:endParaRPr lang="en-US" dirty="0"/>
          </a:p>
        </p:txBody>
      </p:sp>
      <p:pic>
        <p:nvPicPr>
          <p:cNvPr id="4" name="Picture 3" descr="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86" y="518343"/>
            <a:ext cx="774700" cy="736600"/>
          </a:xfrm>
          <a:prstGeom prst="rect">
            <a:avLst/>
          </a:prstGeom>
        </p:spPr>
      </p:pic>
      <p:sp>
        <p:nvSpPr>
          <p:cNvPr id="6" name="Rectangle 5"/>
          <p:cNvSpPr/>
          <p:nvPr/>
        </p:nvSpPr>
        <p:spPr>
          <a:xfrm>
            <a:off x="196809" y="6283923"/>
            <a:ext cx="6533680" cy="461665"/>
          </a:xfrm>
          <a:prstGeom prst="rect">
            <a:avLst/>
          </a:prstGeom>
        </p:spPr>
        <p:txBody>
          <a:bodyPr wrap="square">
            <a:spAutoFit/>
          </a:bodyPr>
          <a:lstStyle/>
          <a:p>
            <a:r>
              <a:rPr lang="en-CA" sz="1200" dirty="0" err="1"/>
              <a:t>EpiPen</a:t>
            </a:r>
            <a:r>
              <a:rPr lang="en-CA" sz="1200" dirty="0"/>
              <a:t>®, </a:t>
            </a:r>
            <a:r>
              <a:rPr lang="en-CA" sz="1200" dirty="0" err="1"/>
              <a:t>EpiPen</a:t>
            </a:r>
            <a:r>
              <a:rPr lang="en-CA" sz="1200" dirty="0"/>
              <a:t>® </a:t>
            </a:r>
            <a:r>
              <a:rPr lang="en-CA" sz="1200" dirty="0" err="1"/>
              <a:t>Jr</a:t>
            </a:r>
            <a:r>
              <a:rPr lang="en-CA" sz="1200" dirty="0"/>
              <a:t> are registered trademarks of </a:t>
            </a:r>
            <a:r>
              <a:rPr lang="en-CA" sz="1200" dirty="0" err="1"/>
              <a:t>Mylan</a:t>
            </a:r>
            <a:r>
              <a:rPr lang="en-CA" sz="1200" dirty="0"/>
              <a:t>, Inc. licensed exclusively to its wholly-owned affiliate, </a:t>
            </a:r>
            <a:r>
              <a:rPr lang="en-CA" sz="1200" dirty="0" err="1"/>
              <a:t>Mylan</a:t>
            </a:r>
            <a:r>
              <a:rPr lang="en-CA" sz="1200" dirty="0"/>
              <a:t> Specialty, L.P.; sub-licensee, Pfizer Canada Inc., Kirkland, Quebec H9J 2M5</a:t>
            </a:r>
          </a:p>
        </p:txBody>
      </p:sp>
      <p:pic>
        <p:nvPicPr>
          <p:cNvPr id="7" name="Picture 6" descr="EpiPen-Jr-Standing.png"/>
          <p:cNvPicPr>
            <a:picLocks noChangeAspect="1"/>
          </p:cNvPicPr>
          <p:nvPr/>
        </p:nvPicPr>
        <p:blipFill rotWithShape="1">
          <a:blip r:embed="rId5">
            <a:extLst>
              <a:ext uri="{28A0092B-C50C-407E-A947-70E740481C1C}">
                <a14:useLocalDpi xmlns:a14="http://schemas.microsoft.com/office/drawing/2010/main" val="0"/>
              </a:ext>
            </a:extLst>
          </a:blip>
          <a:srcRect l="29979" t="23336" r="37543" b="8435"/>
          <a:stretch/>
        </p:blipFill>
        <p:spPr>
          <a:xfrm>
            <a:off x="6756118" y="2374862"/>
            <a:ext cx="805401" cy="2537969"/>
          </a:xfrm>
          <a:prstGeom prst="rect">
            <a:avLst/>
          </a:prstGeom>
        </p:spPr>
      </p:pic>
      <p:pic>
        <p:nvPicPr>
          <p:cNvPr id="8" name="Picture 7" descr="EpiPen-Standing.png"/>
          <p:cNvPicPr>
            <a:picLocks noChangeAspect="1"/>
          </p:cNvPicPr>
          <p:nvPr/>
        </p:nvPicPr>
        <p:blipFill rotWithShape="1">
          <a:blip r:embed="rId6">
            <a:extLst>
              <a:ext uri="{28A0092B-C50C-407E-A947-70E740481C1C}">
                <a14:useLocalDpi xmlns:a14="http://schemas.microsoft.com/office/drawing/2010/main" val="0"/>
              </a:ext>
            </a:extLst>
          </a:blip>
          <a:srcRect l="31724" t="22644" r="33615" b="8511"/>
          <a:stretch/>
        </p:blipFill>
        <p:spPr>
          <a:xfrm>
            <a:off x="7780077" y="2374862"/>
            <a:ext cx="851866" cy="2537969"/>
          </a:xfrm>
          <a:prstGeom prst="rect">
            <a:avLst/>
          </a:prstGeom>
        </p:spPr>
      </p:pic>
    </p:spTree>
    <p:extLst>
      <p:ext uri="{BB962C8B-B14F-4D97-AF65-F5344CB8AC3E}">
        <p14:creationId xmlns:p14="http://schemas.microsoft.com/office/powerpoint/2010/main" val="155605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Epinephrine Auto-Injectors</a:t>
            </a:r>
            <a:endParaRPr lang="en-US" dirty="0"/>
          </a:p>
        </p:txBody>
      </p:sp>
      <p:sp>
        <p:nvSpPr>
          <p:cNvPr id="3" name="Content Placeholder 2"/>
          <p:cNvSpPr>
            <a:spLocks noGrp="1"/>
          </p:cNvSpPr>
          <p:nvPr>
            <p:ph idx="1"/>
          </p:nvPr>
        </p:nvSpPr>
        <p:spPr/>
        <p:txBody>
          <a:bodyPr/>
          <a:lstStyle/>
          <a:p>
            <a:r>
              <a:rPr lang="en-CA" dirty="0" smtClean="0"/>
              <a:t>Helps in several different ways </a:t>
            </a:r>
          </a:p>
          <a:p>
            <a:pPr lvl="1"/>
            <a:r>
              <a:rPr lang="en-CA" dirty="0" smtClean="0"/>
              <a:t>Tightens </a:t>
            </a:r>
            <a:r>
              <a:rPr lang="en-CA" dirty="0"/>
              <a:t>up blood vessels which reduces swelling.</a:t>
            </a:r>
          </a:p>
          <a:p>
            <a:pPr lvl="1"/>
            <a:r>
              <a:rPr lang="en-CA" dirty="0"/>
              <a:t>Helps airways open up by relaxing muscles around the </a:t>
            </a:r>
            <a:r>
              <a:rPr lang="en-CA" dirty="0" smtClean="0"/>
              <a:t>lungs</a:t>
            </a:r>
            <a:endParaRPr lang="en-CA" dirty="0"/>
          </a:p>
          <a:p>
            <a:pPr lvl="1"/>
            <a:r>
              <a:rPr lang="en-CA" dirty="0" smtClean="0"/>
              <a:t>Prevents </a:t>
            </a:r>
            <a:r>
              <a:rPr lang="en-CA" dirty="0"/>
              <a:t>the release of further allergic chemicals. </a:t>
            </a:r>
          </a:p>
          <a:p>
            <a:r>
              <a:rPr lang="en-CA" dirty="0" smtClean="0"/>
              <a:t>Why should people carry two doses?</a:t>
            </a:r>
            <a:endParaRPr lang="en-US" dirty="0"/>
          </a:p>
        </p:txBody>
      </p:sp>
      <p:pic>
        <p:nvPicPr>
          <p:cNvPr id="4" name="Picture 3" descr="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86" y="518343"/>
            <a:ext cx="774700" cy="736600"/>
          </a:xfrm>
          <a:prstGeom prst="rect">
            <a:avLst/>
          </a:prstGeom>
        </p:spPr>
      </p:pic>
    </p:spTree>
    <p:extLst>
      <p:ext uri="{BB962C8B-B14F-4D97-AF65-F5344CB8AC3E}">
        <p14:creationId xmlns:p14="http://schemas.microsoft.com/office/powerpoint/2010/main" val="164102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Auto-Injectors</a:t>
            </a:r>
          </a:p>
        </p:txBody>
      </p:sp>
      <p:sp>
        <p:nvSpPr>
          <p:cNvPr id="3" name="Content Placeholder 2"/>
          <p:cNvSpPr>
            <a:spLocks noGrp="1"/>
          </p:cNvSpPr>
          <p:nvPr>
            <p:ph idx="1"/>
          </p:nvPr>
        </p:nvSpPr>
        <p:spPr>
          <a:xfrm>
            <a:off x="457200" y="1600200"/>
            <a:ext cx="8537864" cy="4525963"/>
          </a:xfrm>
        </p:spPr>
        <p:txBody>
          <a:bodyPr>
            <a:normAutofit/>
          </a:bodyPr>
          <a:lstStyle/>
          <a:p>
            <a:r>
              <a:rPr lang="en-US" sz="2800" dirty="0" smtClean="0"/>
              <a:t>What would be the correct order for the emergency procedure during an anaphylactic reaction?</a:t>
            </a:r>
            <a:endParaRPr lang="en-US" sz="2800" dirty="0"/>
          </a:p>
        </p:txBody>
      </p:sp>
      <p:pic>
        <p:nvPicPr>
          <p:cNvPr id="5" name="Picture 4" descr="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86" y="518343"/>
            <a:ext cx="774700" cy="736600"/>
          </a:xfrm>
          <a:prstGeom prst="rect">
            <a:avLst/>
          </a:prstGeom>
        </p:spPr>
      </p:pic>
      <p:pic>
        <p:nvPicPr>
          <p:cNvPr id="6" name="Picture 5"/>
          <p:cNvPicPr>
            <a:picLocks noChangeAspect="1"/>
          </p:cNvPicPr>
          <p:nvPr/>
        </p:nvPicPr>
        <p:blipFill rotWithShape="1">
          <a:blip r:embed="rId5"/>
          <a:srcRect t="2631" b="8074"/>
          <a:stretch/>
        </p:blipFill>
        <p:spPr>
          <a:xfrm>
            <a:off x="1808002" y="2527148"/>
            <a:ext cx="5274376" cy="3175995"/>
          </a:xfrm>
          <a:prstGeom prst="rect">
            <a:avLst/>
          </a:prstGeom>
        </p:spPr>
      </p:pic>
    </p:spTree>
    <p:extLst>
      <p:ext uri="{BB962C8B-B14F-4D97-AF65-F5344CB8AC3E}">
        <p14:creationId xmlns:p14="http://schemas.microsoft.com/office/powerpoint/2010/main" val="368183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8. Inclusion</a:t>
            </a:r>
            <a:endParaRPr lang="en-US" dirty="0">
              <a:solidFill>
                <a:srgbClr val="FFFFFF"/>
              </a:solidFill>
            </a:endParaRPr>
          </a:p>
        </p:txBody>
      </p:sp>
    </p:spTree>
    <p:extLst>
      <p:ext uri="{BB962C8B-B14F-4D97-AF65-F5344CB8AC3E}">
        <p14:creationId xmlns:p14="http://schemas.microsoft.com/office/powerpoint/2010/main" val="1176495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a:t>
            </a:r>
            <a:endParaRPr lang="en-US" dirty="0"/>
          </a:p>
        </p:txBody>
      </p:sp>
      <p:sp>
        <p:nvSpPr>
          <p:cNvPr id="3" name="Content Placeholder 2"/>
          <p:cNvSpPr>
            <a:spLocks noGrp="1"/>
          </p:cNvSpPr>
          <p:nvPr>
            <p:ph idx="1"/>
          </p:nvPr>
        </p:nvSpPr>
        <p:spPr/>
        <p:txBody>
          <a:bodyPr/>
          <a:lstStyle/>
          <a:p>
            <a:r>
              <a:rPr lang="en-US" dirty="0" smtClean="0"/>
              <a:t>What’s something that makes you unique?</a:t>
            </a:r>
          </a:p>
        </p:txBody>
      </p:sp>
      <p:pic>
        <p:nvPicPr>
          <p:cNvPr id="4" name="Picture 3" descr="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844" y="561376"/>
            <a:ext cx="774700" cy="736600"/>
          </a:xfrm>
          <a:prstGeom prst="rect">
            <a:avLst/>
          </a:prstGeom>
        </p:spPr>
      </p:pic>
      <p:pic>
        <p:nvPicPr>
          <p:cNvPr id="6" name="Picture 5" descr="Hobby-Icons-(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5059" y="2230418"/>
            <a:ext cx="2945059" cy="3517710"/>
          </a:xfrm>
          <a:prstGeom prst="rect">
            <a:avLst/>
          </a:prstGeom>
        </p:spPr>
      </p:pic>
    </p:spTree>
    <p:extLst>
      <p:ext uri="{BB962C8B-B14F-4D97-AF65-F5344CB8AC3E}">
        <p14:creationId xmlns:p14="http://schemas.microsoft.com/office/powerpoint/2010/main" val="24368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a:t>
            </a:r>
            <a:endParaRPr lang="en-US" dirty="0"/>
          </a:p>
        </p:txBody>
      </p:sp>
      <p:sp>
        <p:nvSpPr>
          <p:cNvPr id="3" name="Content Placeholder 2"/>
          <p:cNvSpPr>
            <a:spLocks noGrp="1"/>
          </p:cNvSpPr>
          <p:nvPr>
            <p:ph idx="1"/>
          </p:nvPr>
        </p:nvSpPr>
        <p:spPr/>
        <p:txBody>
          <a:bodyPr/>
          <a:lstStyle/>
          <a:p>
            <a:r>
              <a:rPr lang="en-US" dirty="0"/>
              <a:t>Should we ever tease someone for being different</a:t>
            </a:r>
            <a:r>
              <a:rPr lang="en-US" dirty="0" smtClean="0"/>
              <a:t>?</a:t>
            </a:r>
          </a:p>
          <a:p>
            <a:r>
              <a:rPr lang="en-US" dirty="0" smtClean="0"/>
              <a:t>Why do people tease/bully? Is it fair?</a:t>
            </a:r>
          </a:p>
          <a:p>
            <a:r>
              <a:rPr lang="en-US" dirty="0" smtClean="0"/>
              <a:t>Why is being different/unique a good thing?</a:t>
            </a:r>
          </a:p>
          <a:p>
            <a:r>
              <a:rPr lang="en-US" dirty="0" smtClean="0"/>
              <a:t>How does it feel when you are not included?</a:t>
            </a:r>
          </a:p>
          <a:p>
            <a:r>
              <a:rPr lang="en-US" dirty="0" smtClean="0"/>
              <a:t>What can we do to make sure everyone feels safe and included?</a:t>
            </a:r>
            <a:endParaRPr lang="en-US" dirty="0"/>
          </a:p>
          <a:p>
            <a:endParaRPr lang="en-US" dirty="0"/>
          </a:p>
        </p:txBody>
      </p:sp>
      <p:pic>
        <p:nvPicPr>
          <p:cNvPr id="5" name="Picture 4"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844" y="561376"/>
            <a:ext cx="774700" cy="736600"/>
          </a:xfrm>
          <a:prstGeom prst="rect">
            <a:avLst/>
          </a:prstGeom>
        </p:spPr>
      </p:pic>
    </p:spTree>
    <p:extLst>
      <p:ext uri="{BB962C8B-B14F-4D97-AF65-F5344CB8AC3E}">
        <p14:creationId xmlns:p14="http://schemas.microsoft.com/office/powerpoint/2010/main" val="209432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9. Activities</a:t>
            </a:r>
            <a:endParaRPr lang="en-US" dirty="0">
              <a:solidFill>
                <a:srgbClr val="FFFFFF"/>
              </a:solidFill>
            </a:endParaRPr>
          </a:p>
        </p:txBody>
      </p:sp>
    </p:spTree>
    <p:extLst>
      <p:ext uri="{BB962C8B-B14F-4D97-AF65-F5344CB8AC3E}">
        <p14:creationId xmlns:p14="http://schemas.microsoft.com/office/powerpoint/2010/main" val="3226996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pic>
        <p:nvPicPr>
          <p:cNvPr id="4" name="Picture 3" descr="Game-Logos-Combin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411" y="1208877"/>
            <a:ext cx="5250273" cy="4292930"/>
          </a:xfrm>
          <a:prstGeom prst="rect">
            <a:avLst/>
          </a:prstGeom>
        </p:spPr>
      </p:pic>
    </p:spTree>
    <p:extLst>
      <p:ext uri="{BB962C8B-B14F-4D97-AF65-F5344CB8AC3E}">
        <p14:creationId xmlns:p14="http://schemas.microsoft.com/office/powerpoint/2010/main" val="29495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1. Anaphylaxis</a:t>
            </a:r>
            <a:endParaRPr lang="en-US" dirty="0">
              <a:solidFill>
                <a:srgbClr val="FFFFFF"/>
              </a:solidFill>
            </a:endParaRPr>
          </a:p>
        </p:txBody>
      </p:sp>
    </p:spTree>
    <p:extLst>
      <p:ext uri="{BB962C8B-B14F-4D97-AF65-F5344CB8AC3E}">
        <p14:creationId xmlns:p14="http://schemas.microsoft.com/office/powerpoint/2010/main" val="140360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Content Placeholder 2"/>
          <p:cNvSpPr>
            <a:spLocks noGrp="1"/>
          </p:cNvSpPr>
          <p:nvPr>
            <p:ph idx="1"/>
          </p:nvPr>
        </p:nvSpPr>
        <p:spPr>
          <a:xfrm>
            <a:off x="457199" y="1600200"/>
            <a:ext cx="7097607" cy="4525963"/>
          </a:xfrm>
        </p:spPr>
        <p:txBody>
          <a:bodyPr/>
          <a:lstStyle/>
          <a:p>
            <a:r>
              <a:rPr lang="en-US" dirty="0" smtClean="0"/>
              <a:t>Do you know someone with an allergy?</a:t>
            </a:r>
          </a:p>
          <a:p>
            <a:pPr lvl="1"/>
            <a:r>
              <a:rPr lang="en-US" dirty="0" smtClean="0"/>
              <a:t>What are they allergic to?</a:t>
            </a:r>
          </a:p>
          <a:p>
            <a:r>
              <a:rPr lang="en-US" dirty="0" smtClean="0"/>
              <a:t>Can allergies be serious?</a:t>
            </a:r>
          </a:p>
          <a:p>
            <a:r>
              <a:rPr lang="en-US" dirty="0" smtClean="0"/>
              <a:t>What do you think the word “anaphylaxis” means?</a:t>
            </a:r>
            <a:endParaRPr lang="en-US" dirty="0"/>
          </a:p>
        </p:txBody>
      </p:sp>
      <p:pic>
        <p:nvPicPr>
          <p:cNvPr id="4" name="Picture 3"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402" y="525073"/>
            <a:ext cx="774700" cy="736600"/>
          </a:xfrm>
          <a:prstGeom prst="rect">
            <a:avLst/>
          </a:prstGeom>
        </p:spPr>
      </p:pic>
      <p:pic>
        <p:nvPicPr>
          <p:cNvPr id="5" name="Picture 4" descr="Question-Mark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448" y="2994242"/>
            <a:ext cx="2231725" cy="2304386"/>
          </a:xfrm>
          <a:prstGeom prst="rect">
            <a:avLst/>
          </a:prstGeom>
        </p:spPr>
      </p:pic>
    </p:spTree>
    <p:extLst>
      <p:ext uri="{BB962C8B-B14F-4D97-AF65-F5344CB8AC3E}">
        <p14:creationId xmlns:p14="http://schemas.microsoft.com/office/powerpoint/2010/main" val="68854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Content Placeholder 2"/>
          <p:cNvSpPr>
            <a:spLocks noGrp="1"/>
          </p:cNvSpPr>
          <p:nvPr>
            <p:ph idx="1"/>
          </p:nvPr>
        </p:nvSpPr>
        <p:spPr/>
        <p:txBody>
          <a:bodyPr>
            <a:normAutofit/>
          </a:bodyPr>
          <a:lstStyle/>
          <a:p>
            <a:r>
              <a:rPr lang="en-US" dirty="0" smtClean="0"/>
              <a:t>Anaphylaxis is a potentially life-threatening allergic reaction</a:t>
            </a:r>
          </a:p>
          <a:p>
            <a:r>
              <a:rPr lang="en-US" dirty="0" smtClean="0"/>
              <a:t>What system in the body causes an anaphylactic reaction?</a:t>
            </a:r>
          </a:p>
          <a:p>
            <a:pPr lvl="1"/>
            <a:r>
              <a:rPr lang="en-US" dirty="0" smtClean="0"/>
              <a:t>Immune system?</a:t>
            </a:r>
          </a:p>
          <a:p>
            <a:pPr lvl="1"/>
            <a:r>
              <a:rPr lang="en-US" dirty="0" smtClean="0"/>
              <a:t>Respiratory system?</a:t>
            </a:r>
          </a:p>
          <a:p>
            <a:pPr lvl="1"/>
            <a:r>
              <a:rPr lang="en-US" dirty="0" smtClean="0"/>
              <a:t>Digestive system?</a:t>
            </a:r>
          </a:p>
          <a:p>
            <a:pPr lvl="1"/>
            <a:r>
              <a:rPr lang="en-US" dirty="0" smtClean="0"/>
              <a:t>Circulatory system?</a:t>
            </a:r>
          </a:p>
          <a:p>
            <a:pPr lvl="1"/>
            <a:endParaRPr lang="en-US" dirty="0" smtClean="0"/>
          </a:p>
        </p:txBody>
      </p:sp>
      <p:pic>
        <p:nvPicPr>
          <p:cNvPr id="4" name="Picture 3"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402" y="525073"/>
            <a:ext cx="774700" cy="736600"/>
          </a:xfrm>
          <a:prstGeom prst="rect">
            <a:avLst/>
          </a:prstGeom>
        </p:spPr>
      </p:pic>
      <p:pic>
        <p:nvPicPr>
          <p:cNvPr id="5" name="Picture 4" descr="Exclamation Mar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558" y="3202172"/>
            <a:ext cx="2177032" cy="2247912"/>
          </a:xfrm>
          <a:prstGeom prst="rect">
            <a:avLst/>
          </a:prstGeom>
        </p:spPr>
      </p:pic>
    </p:spTree>
    <p:extLst>
      <p:ext uri="{BB962C8B-B14F-4D97-AF65-F5344CB8AC3E}">
        <p14:creationId xmlns:p14="http://schemas.microsoft.com/office/powerpoint/2010/main" val="390061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Content Placeholder 2"/>
          <p:cNvSpPr>
            <a:spLocks noGrp="1"/>
          </p:cNvSpPr>
          <p:nvPr>
            <p:ph idx="1"/>
          </p:nvPr>
        </p:nvSpPr>
        <p:spPr>
          <a:xfrm>
            <a:off x="457199" y="1600200"/>
            <a:ext cx="5853749" cy="4525963"/>
          </a:xfrm>
        </p:spPr>
        <p:txBody>
          <a:bodyPr>
            <a:normAutofit lnSpcReduction="10000"/>
          </a:bodyPr>
          <a:lstStyle/>
          <a:p>
            <a:r>
              <a:rPr lang="en-US" dirty="0" smtClean="0"/>
              <a:t>The immune system keeps us healthy</a:t>
            </a:r>
          </a:p>
          <a:p>
            <a:pPr lvl="1"/>
            <a:r>
              <a:rPr lang="en-US" dirty="0" smtClean="0"/>
              <a:t>Identifies and fights foreign intruders like germs and bacteria</a:t>
            </a:r>
          </a:p>
          <a:p>
            <a:r>
              <a:rPr lang="en-US" dirty="0" smtClean="0"/>
              <a:t>How is the immune system is responsible for allergic reactions?</a:t>
            </a:r>
          </a:p>
          <a:p>
            <a:r>
              <a:rPr lang="en-US" dirty="0" smtClean="0"/>
              <a:t>How do you think people get allergies?</a:t>
            </a:r>
          </a:p>
          <a:p>
            <a:pPr lvl="1"/>
            <a:endParaRPr lang="en-US" dirty="0" smtClean="0"/>
          </a:p>
        </p:txBody>
      </p:sp>
      <p:pic>
        <p:nvPicPr>
          <p:cNvPr id="4" name="Picture 3"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402" y="525073"/>
            <a:ext cx="774700" cy="736600"/>
          </a:xfrm>
          <a:prstGeom prst="rect">
            <a:avLst/>
          </a:prstGeom>
        </p:spPr>
      </p:pic>
      <p:pic>
        <p:nvPicPr>
          <p:cNvPr id="6" name="Picture 5" descr="Immune-System-(Sma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272" y="1600200"/>
            <a:ext cx="2678703" cy="1772671"/>
          </a:xfrm>
          <a:prstGeom prst="rect">
            <a:avLst/>
          </a:prstGeom>
        </p:spPr>
      </p:pic>
    </p:spTree>
    <p:extLst>
      <p:ext uri="{BB962C8B-B14F-4D97-AF65-F5344CB8AC3E}">
        <p14:creationId xmlns:p14="http://schemas.microsoft.com/office/powerpoint/2010/main" val="96450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3691"/>
            <a:ext cx="7772400" cy="1470025"/>
          </a:xfrm>
        </p:spPr>
        <p:txBody>
          <a:bodyPr/>
          <a:lstStyle/>
          <a:p>
            <a:r>
              <a:rPr lang="en-US" dirty="0" smtClean="0">
                <a:solidFill>
                  <a:srgbClr val="FFFFFF"/>
                </a:solidFill>
              </a:rPr>
              <a:t>2. Common Allergens</a:t>
            </a:r>
            <a:endParaRPr lang="en-US" dirty="0">
              <a:solidFill>
                <a:srgbClr val="FFFFFF"/>
              </a:solidFill>
            </a:endParaRPr>
          </a:p>
        </p:txBody>
      </p:sp>
    </p:spTree>
    <p:extLst>
      <p:ext uri="{BB962C8B-B14F-4D97-AF65-F5344CB8AC3E}">
        <p14:creationId xmlns:p14="http://schemas.microsoft.com/office/powerpoint/2010/main" val="218412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Allergens</a:t>
            </a:r>
            <a:endParaRPr lang="en-US" dirty="0"/>
          </a:p>
        </p:txBody>
      </p:sp>
      <p:sp>
        <p:nvSpPr>
          <p:cNvPr id="3" name="Content Placeholder 2"/>
          <p:cNvSpPr>
            <a:spLocks noGrp="1"/>
          </p:cNvSpPr>
          <p:nvPr>
            <p:ph idx="1"/>
          </p:nvPr>
        </p:nvSpPr>
        <p:spPr/>
        <p:txBody>
          <a:bodyPr/>
          <a:lstStyle/>
          <a:p>
            <a:r>
              <a:rPr lang="en-US" dirty="0" smtClean="0"/>
              <a:t>What do you think the top 10 most common food allergies are in Canada?</a:t>
            </a:r>
            <a:endParaRPr lang="en-US" dirty="0"/>
          </a:p>
        </p:txBody>
      </p:sp>
      <p:pic>
        <p:nvPicPr>
          <p:cNvPr id="4" name="Picture 3"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942" y="549495"/>
            <a:ext cx="774700" cy="736600"/>
          </a:xfrm>
          <a:prstGeom prst="rect">
            <a:avLst/>
          </a:prstGeom>
        </p:spPr>
      </p:pic>
      <p:pic>
        <p:nvPicPr>
          <p:cNvPr id="5" name="Picture 4" descr="Question-Mark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850" y="2985439"/>
            <a:ext cx="2492287" cy="2573431"/>
          </a:xfrm>
          <a:prstGeom prst="rect">
            <a:avLst/>
          </a:prstGeom>
        </p:spPr>
      </p:pic>
    </p:spTree>
    <p:extLst>
      <p:ext uri="{BB962C8B-B14F-4D97-AF65-F5344CB8AC3E}">
        <p14:creationId xmlns:p14="http://schemas.microsoft.com/office/powerpoint/2010/main" val="233747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Allergens</a:t>
            </a:r>
            <a:endParaRPr lang="en-US" dirty="0"/>
          </a:p>
        </p:txBody>
      </p:sp>
      <p:pic>
        <p:nvPicPr>
          <p:cNvPr id="4" name="Picture 3" descr="Eg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5" y="2185328"/>
            <a:ext cx="2206989" cy="1705400"/>
          </a:xfrm>
          <a:prstGeom prst="rect">
            <a:avLst/>
          </a:prstGeom>
        </p:spPr>
      </p:pic>
      <p:pic>
        <p:nvPicPr>
          <p:cNvPr id="5" name="Picture 4" descr="Mil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397" y="1754549"/>
            <a:ext cx="3165452" cy="2446031"/>
          </a:xfrm>
          <a:prstGeom prst="rect">
            <a:avLst/>
          </a:prstGeom>
        </p:spPr>
      </p:pic>
      <p:pic>
        <p:nvPicPr>
          <p:cNvPr id="6" name="Picture 5" descr="Mustar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2194" y="2015771"/>
            <a:ext cx="2220983" cy="1716214"/>
          </a:xfrm>
          <a:prstGeom prst="rect">
            <a:avLst/>
          </a:prstGeom>
        </p:spPr>
      </p:pic>
      <p:pic>
        <p:nvPicPr>
          <p:cNvPr id="7" name="Picture 6" descr="Peanu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17" y="3614453"/>
            <a:ext cx="2253826" cy="1741593"/>
          </a:xfrm>
          <a:prstGeom prst="rect">
            <a:avLst/>
          </a:prstGeom>
        </p:spPr>
      </p:pic>
      <p:pic>
        <p:nvPicPr>
          <p:cNvPr id="8" name="Picture 7" descr="Seafoo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6632" y="3614453"/>
            <a:ext cx="2101726" cy="1624061"/>
          </a:xfrm>
          <a:prstGeom prst="rect">
            <a:avLst/>
          </a:prstGeom>
        </p:spPr>
      </p:pic>
      <p:pic>
        <p:nvPicPr>
          <p:cNvPr id="9" name="Picture 8" descr="Sesa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3949" y="3394655"/>
            <a:ext cx="3075555" cy="2376565"/>
          </a:xfrm>
          <a:prstGeom prst="rect">
            <a:avLst/>
          </a:prstGeom>
        </p:spPr>
      </p:pic>
      <p:pic>
        <p:nvPicPr>
          <p:cNvPr id="10" name="Picture 9" descr="Tree-Nut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1109" y="2173557"/>
            <a:ext cx="2016789" cy="1558428"/>
          </a:xfrm>
          <a:prstGeom prst="rect">
            <a:avLst/>
          </a:prstGeom>
        </p:spPr>
      </p:pic>
      <p:pic>
        <p:nvPicPr>
          <p:cNvPr id="11" name="Picture 10" descr="Whea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4620" y="3260334"/>
            <a:ext cx="2885925" cy="2230033"/>
          </a:xfrm>
          <a:prstGeom prst="rect">
            <a:avLst/>
          </a:prstGeom>
        </p:spPr>
      </p:pic>
      <p:pic>
        <p:nvPicPr>
          <p:cNvPr id="12" name="Picture 11" descr="Soy.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98516" y="1849976"/>
            <a:ext cx="2283441" cy="1764477"/>
          </a:xfrm>
          <a:prstGeom prst="rect">
            <a:avLst/>
          </a:prstGeom>
        </p:spPr>
      </p:pic>
      <p:pic>
        <p:nvPicPr>
          <p:cNvPr id="13" name="Picture 12" descr="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2942" y="549495"/>
            <a:ext cx="774700" cy="736600"/>
          </a:xfrm>
          <a:prstGeom prst="rect">
            <a:avLst/>
          </a:prstGeom>
        </p:spPr>
      </p:pic>
      <p:pic>
        <p:nvPicPr>
          <p:cNvPr id="16" name="Picture 15"/>
          <p:cNvPicPr>
            <a:picLocks noChangeAspect="1"/>
          </p:cNvPicPr>
          <p:nvPr/>
        </p:nvPicPr>
        <p:blipFill>
          <a:blip r:embed="rId14"/>
          <a:stretch>
            <a:fillRect/>
          </a:stretch>
        </p:blipFill>
        <p:spPr>
          <a:xfrm>
            <a:off x="7122869" y="3614453"/>
            <a:ext cx="1334766" cy="1527486"/>
          </a:xfrm>
          <a:prstGeom prst="rect">
            <a:avLst/>
          </a:prstGeom>
        </p:spPr>
      </p:pic>
      <p:sp>
        <p:nvSpPr>
          <p:cNvPr id="14" name="TextBox 13"/>
          <p:cNvSpPr txBox="1"/>
          <p:nvPr/>
        </p:nvSpPr>
        <p:spPr>
          <a:xfrm>
            <a:off x="247663" y="3489570"/>
            <a:ext cx="1522843" cy="369332"/>
          </a:xfrm>
          <a:prstGeom prst="rect">
            <a:avLst/>
          </a:prstGeom>
          <a:noFill/>
        </p:spPr>
        <p:txBody>
          <a:bodyPr wrap="square" rtlCol="0">
            <a:spAutoFit/>
          </a:bodyPr>
          <a:lstStyle/>
          <a:p>
            <a:pPr algn="ctr"/>
            <a:r>
              <a:rPr lang="en-US" dirty="0" smtClean="0"/>
              <a:t>Egg</a:t>
            </a:r>
            <a:endParaRPr lang="en-US" dirty="0"/>
          </a:p>
        </p:txBody>
      </p:sp>
      <p:sp>
        <p:nvSpPr>
          <p:cNvPr id="15" name="TextBox 14"/>
          <p:cNvSpPr txBox="1"/>
          <p:nvPr/>
        </p:nvSpPr>
        <p:spPr>
          <a:xfrm>
            <a:off x="1791856" y="3505718"/>
            <a:ext cx="1522843" cy="369332"/>
          </a:xfrm>
          <a:prstGeom prst="rect">
            <a:avLst/>
          </a:prstGeom>
          <a:noFill/>
        </p:spPr>
        <p:txBody>
          <a:bodyPr wrap="square" rtlCol="0">
            <a:spAutoFit/>
          </a:bodyPr>
          <a:lstStyle/>
          <a:p>
            <a:pPr algn="ctr"/>
            <a:r>
              <a:rPr lang="en-US" dirty="0" smtClean="0"/>
              <a:t>Milk</a:t>
            </a:r>
            <a:endParaRPr lang="en-US" dirty="0"/>
          </a:p>
        </p:txBody>
      </p:sp>
      <p:sp>
        <p:nvSpPr>
          <p:cNvPr id="17" name="TextBox 16"/>
          <p:cNvSpPr txBox="1"/>
          <p:nvPr/>
        </p:nvSpPr>
        <p:spPr>
          <a:xfrm>
            <a:off x="3665196" y="3490383"/>
            <a:ext cx="1522843" cy="369332"/>
          </a:xfrm>
          <a:prstGeom prst="rect">
            <a:avLst/>
          </a:prstGeom>
          <a:noFill/>
        </p:spPr>
        <p:txBody>
          <a:bodyPr wrap="square" rtlCol="0">
            <a:spAutoFit/>
          </a:bodyPr>
          <a:lstStyle/>
          <a:p>
            <a:pPr algn="ctr"/>
            <a:r>
              <a:rPr lang="en-US" dirty="0" smtClean="0"/>
              <a:t>Mustard</a:t>
            </a:r>
            <a:endParaRPr lang="en-US" dirty="0"/>
          </a:p>
        </p:txBody>
      </p:sp>
      <p:sp>
        <p:nvSpPr>
          <p:cNvPr id="18" name="TextBox 17"/>
          <p:cNvSpPr txBox="1"/>
          <p:nvPr/>
        </p:nvSpPr>
        <p:spPr>
          <a:xfrm>
            <a:off x="326189" y="5049374"/>
            <a:ext cx="1522843" cy="369332"/>
          </a:xfrm>
          <a:prstGeom prst="rect">
            <a:avLst/>
          </a:prstGeom>
          <a:noFill/>
        </p:spPr>
        <p:txBody>
          <a:bodyPr wrap="square" rtlCol="0">
            <a:spAutoFit/>
          </a:bodyPr>
          <a:lstStyle/>
          <a:p>
            <a:pPr algn="ctr"/>
            <a:r>
              <a:rPr lang="en-US" dirty="0" smtClean="0"/>
              <a:t>Peanut</a:t>
            </a:r>
            <a:endParaRPr lang="en-US" dirty="0"/>
          </a:p>
        </p:txBody>
      </p:sp>
      <p:sp>
        <p:nvSpPr>
          <p:cNvPr id="19" name="TextBox 18"/>
          <p:cNvSpPr txBox="1"/>
          <p:nvPr/>
        </p:nvSpPr>
        <p:spPr>
          <a:xfrm>
            <a:off x="5308351" y="3454965"/>
            <a:ext cx="1522843" cy="369332"/>
          </a:xfrm>
          <a:prstGeom prst="rect">
            <a:avLst/>
          </a:prstGeom>
          <a:noFill/>
        </p:spPr>
        <p:txBody>
          <a:bodyPr wrap="square" rtlCol="0">
            <a:spAutoFit/>
          </a:bodyPr>
          <a:lstStyle/>
          <a:p>
            <a:pPr algn="ctr"/>
            <a:r>
              <a:rPr lang="en-US" dirty="0" smtClean="0"/>
              <a:t>Tree Nut</a:t>
            </a:r>
            <a:endParaRPr lang="en-US" dirty="0"/>
          </a:p>
        </p:txBody>
      </p:sp>
      <p:sp>
        <p:nvSpPr>
          <p:cNvPr id="20" name="TextBox 19"/>
          <p:cNvSpPr txBox="1"/>
          <p:nvPr/>
        </p:nvSpPr>
        <p:spPr>
          <a:xfrm>
            <a:off x="5674951" y="5096429"/>
            <a:ext cx="1522843" cy="369332"/>
          </a:xfrm>
          <a:prstGeom prst="rect">
            <a:avLst/>
          </a:prstGeom>
          <a:noFill/>
        </p:spPr>
        <p:txBody>
          <a:bodyPr wrap="square" rtlCol="0">
            <a:spAutoFit/>
          </a:bodyPr>
          <a:lstStyle/>
          <a:p>
            <a:pPr algn="ctr"/>
            <a:r>
              <a:rPr lang="en-US" dirty="0" smtClean="0"/>
              <a:t>Wheat</a:t>
            </a:r>
            <a:endParaRPr lang="en-US" dirty="0"/>
          </a:p>
        </p:txBody>
      </p:sp>
      <p:sp>
        <p:nvSpPr>
          <p:cNvPr id="21" name="TextBox 20"/>
          <p:cNvSpPr txBox="1"/>
          <p:nvPr/>
        </p:nvSpPr>
        <p:spPr>
          <a:xfrm>
            <a:off x="7196784" y="5056325"/>
            <a:ext cx="1522843" cy="369332"/>
          </a:xfrm>
          <a:prstGeom prst="rect">
            <a:avLst/>
          </a:prstGeom>
          <a:noFill/>
        </p:spPr>
        <p:txBody>
          <a:bodyPr wrap="square" rtlCol="0">
            <a:spAutoFit/>
          </a:bodyPr>
          <a:lstStyle/>
          <a:p>
            <a:pPr algn="ctr"/>
            <a:r>
              <a:rPr lang="en-US" dirty="0" err="1" smtClean="0"/>
              <a:t>Sulphites</a:t>
            </a:r>
            <a:endParaRPr lang="en-US" dirty="0"/>
          </a:p>
        </p:txBody>
      </p:sp>
      <p:sp>
        <p:nvSpPr>
          <p:cNvPr id="22" name="TextBox 21"/>
          <p:cNvSpPr txBox="1"/>
          <p:nvPr/>
        </p:nvSpPr>
        <p:spPr>
          <a:xfrm>
            <a:off x="7135738" y="3305717"/>
            <a:ext cx="1522843" cy="369332"/>
          </a:xfrm>
          <a:prstGeom prst="rect">
            <a:avLst/>
          </a:prstGeom>
          <a:noFill/>
        </p:spPr>
        <p:txBody>
          <a:bodyPr wrap="square" rtlCol="0">
            <a:spAutoFit/>
          </a:bodyPr>
          <a:lstStyle/>
          <a:p>
            <a:pPr algn="ctr"/>
            <a:r>
              <a:rPr lang="en-US" dirty="0" smtClean="0"/>
              <a:t>Soy</a:t>
            </a:r>
            <a:endParaRPr lang="en-US" dirty="0"/>
          </a:p>
        </p:txBody>
      </p:sp>
      <p:sp>
        <p:nvSpPr>
          <p:cNvPr id="23" name="TextBox 22"/>
          <p:cNvSpPr txBox="1"/>
          <p:nvPr/>
        </p:nvSpPr>
        <p:spPr>
          <a:xfrm>
            <a:off x="3698266" y="5091980"/>
            <a:ext cx="1522843" cy="369332"/>
          </a:xfrm>
          <a:prstGeom prst="rect">
            <a:avLst/>
          </a:prstGeom>
          <a:noFill/>
        </p:spPr>
        <p:txBody>
          <a:bodyPr wrap="square" rtlCol="0">
            <a:spAutoFit/>
          </a:bodyPr>
          <a:lstStyle/>
          <a:p>
            <a:pPr algn="ctr"/>
            <a:r>
              <a:rPr lang="en-US" dirty="0" smtClean="0"/>
              <a:t>Sesame</a:t>
            </a:r>
            <a:endParaRPr lang="en-US" dirty="0"/>
          </a:p>
        </p:txBody>
      </p:sp>
      <p:sp>
        <p:nvSpPr>
          <p:cNvPr id="24" name="TextBox 23"/>
          <p:cNvSpPr txBox="1"/>
          <p:nvPr/>
        </p:nvSpPr>
        <p:spPr>
          <a:xfrm>
            <a:off x="1824926" y="5081386"/>
            <a:ext cx="1973429" cy="553998"/>
          </a:xfrm>
          <a:prstGeom prst="rect">
            <a:avLst/>
          </a:prstGeom>
          <a:noFill/>
        </p:spPr>
        <p:txBody>
          <a:bodyPr wrap="square" rtlCol="0">
            <a:spAutoFit/>
          </a:bodyPr>
          <a:lstStyle/>
          <a:p>
            <a:pPr algn="ctr"/>
            <a:r>
              <a:rPr lang="en-US" dirty="0" smtClean="0"/>
              <a:t>Seafood</a:t>
            </a:r>
          </a:p>
          <a:p>
            <a:pPr algn="ctr"/>
            <a:r>
              <a:rPr lang="en-US" sz="1200" dirty="0" smtClean="0"/>
              <a:t>(fish, shellfish, crustaceans)</a:t>
            </a:r>
            <a:endParaRPr lang="en-US" sz="1200" dirty="0"/>
          </a:p>
        </p:txBody>
      </p:sp>
    </p:spTree>
    <p:extLst>
      <p:ext uri="{BB962C8B-B14F-4D97-AF65-F5344CB8AC3E}">
        <p14:creationId xmlns:p14="http://schemas.microsoft.com/office/powerpoint/2010/main" val="1661888366"/>
      </p:ext>
    </p:extLst>
  </p:cSld>
  <p:clrMapOvr>
    <a:masterClrMapping/>
  </p:clrMapOvr>
</p:sld>
</file>

<file path=ppt/theme/theme1.xml><?xml version="1.0" encoding="utf-8"?>
<a:theme xmlns:a="http://schemas.openxmlformats.org/drawingml/2006/main" name="AAC Elemenatary 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AAC Elemenatary School.potx</Template>
  <TotalTime>5215</TotalTime>
  <Words>2235</Words>
  <Application>Microsoft Macintosh PowerPoint</Application>
  <PresentationFormat>On-screen Show (4:3)</PresentationFormat>
  <Paragraphs>862</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AAC Elemenatary School</vt:lpstr>
      <vt:lpstr>Know Allergies? Prove it!</vt:lpstr>
      <vt:lpstr>Allergy Awareness Challenge</vt:lpstr>
      <vt:lpstr>1. Anaphylaxis</vt:lpstr>
      <vt:lpstr>Anaphylaxis</vt:lpstr>
      <vt:lpstr>Anaphylaxis</vt:lpstr>
      <vt:lpstr>Anaphylaxis</vt:lpstr>
      <vt:lpstr>2. Common Allergens</vt:lpstr>
      <vt:lpstr>Common Allergens</vt:lpstr>
      <vt:lpstr>Common Allergens</vt:lpstr>
      <vt:lpstr>Common Allergens</vt:lpstr>
      <vt:lpstr>3. Medical Identification</vt:lpstr>
      <vt:lpstr>Medical Identification</vt:lpstr>
      <vt:lpstr>4. Cross-Contamination</vt:lpstr>
      <vt:lpstr>Cross-Contamination</vt:lpstr>
      <vt:lpstr>5. Reading Ingredients</vt:lpstr>
      <vt:lpstr>Reading Ingredients</vt:lpstr>
      <vt:lpstr>Reading Ingredients</vt:lpstr>
      <vt:lpstr>6. Signs &amp; Symptoms</vt:lpstr>
      <vt:lpstr>Signs &amp; Symptoms</vt:lpstr>
      <vt:lpstr>Signs &amp; Symptoms</vt:lpstr>
      <vt:lpstr>7. Epinephrine Auto-Injectors</vt:lpstr>
      <vt:lpstr>Epinephrine Auto-Injectors</vt:lpstr>
      <vt:lpstr>Epinephrine Auto-Injectors</vt:lpstr>
      <vt:lpstr>Epinephrine Auto-Injectors</vt:lpstr>
      <vt:lpstr>8. Inclusion</vt:lpstr>
      <vt:lpstr>Inclusion</vt:lpstr>
      <vt:lpstr>Inclusion</vt:lpstr>
      <vt:lpstr>9. Activities</vt:lpstr>
      <vt:lpstr>Activities</vt:lpstr>
    </vt:vector>
  </TitlesOfParts>
  <Company>Kyle Dine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Dine</dc:creator>
  <cp:lastModifiedBy>Kyle Dine</cp:lastModifiedBy>
  <cp:revision>29</cp:revision>
  <dcterms:created xsi:type="dcterms:W3CDTF">2016-04-22T10:00:32Z</dcterms:created>
  <dcterms:modified xsi:type="dcterms:W3CDTF">2016-08-10T10:05:17Z</dcterms:modified>
</cp:coreProperties>
</file>