
<file path=[Content_Types].xml><?xml version="1.0" encoding="utf-8"?>
<Types xmlns="http://schemas.openxmlformats.org/package/2006/content-types">
  <Default Extension="xml" ContentType="application/xml"/>
  <Default Extension="jpeg" ContentType="image/jpeg"/>
  <Default Extension="jpg" ContentType="image/jpeg"/>
  <Default Extension="emf" ContentType="image/x-emf"/>
  <Default Extension="rels" ContentType="application/vnd.openxmlformats-package.relationships+xm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61"/>
  </p:notesMasterIdLst>
  <p:handoutMasterIdLst>
    <p:handoutMasterId r:id="rId62"/>
  </p:handoutMasterIdLst>
  <p:sldIdLst>
    <p:sldId id="258" r:id="rId2"/>
    <p:sldId id="380" r:id="rId3"/>
    <p:sldId id="352" r:id="rId4"/>
    <p:sldId id="257" r:id="rId5"/>
    <p:sldId id="353" r:id="rId6"/>
    <p:sldId id="311" r:id="rId7"/>
    <p:sldId id="354" r:id="rId8"/>
    <p:sldId id="313" r:id="rId9"/>
    <p:sldId id="355" r:id="rId10"/>
    <p:sldId id="314" r:id="rId11"/>
    <p:sldId id="358" r:id="rId12"/>
    <p:sldId id="317" r:id="rId13"/>
    <p:sldId id="361" r:id="rId14"/>
    <p:sldId id="318" r:id="rId15"/>
    <p:sldId id="362" r:id="rId16"/>
    <p:sldId id="319" r:id="rId17"/>
    <p:sldId id="363" r:id="rId18"/>
    <p:sldId id="320" r:id="rId19"/>
    <p:sldId id="364" r:id="rId20"/>
    <p:sldId id="321" r:id="rId21"/>
    <p:sldId id="365" r:id="rId22"/>
    <p:sldId id="322" r:id="rId23"/>
    <p:sldId id="360" r:id="rId24"/>
    <p:sldId id="323" r:id="rId25"/>
    <p:sldId id="359" r:id="rId26"/>
    <p:sldId id="327" r:id="rId27"/>
    <p:sldId id="366" r:id="rId28"/>
    <p:sldId id="325" r:id="rId29"/>
    <p:sldId id="367" r:id="rId30"/>
    <p:sldId id="326" r:id="rId31"/>
    <p:sldId id="312" r:id="rId32"/>
    <p:sldId id="290" r:id="rId33"/>
    <p:sldId id="381" r:id="rId34"/>
    <p:sldId id="392" r:id="rId35"/>
    <p:sldId id="382" r:id="rId36"/>
    <p:sldId id="393" r:id="rId37"/>
    <p:sldId id="385" r:id="rId38"/>
    <p:sldId id="394" r:id="rId39"/>
    <p:sldId id="387" r:id="rId40"/>
    <p:sldId id="395" r:id="rId41"/>
    <p:sldId id="390" r:id="rId42"/>
    <p:sldId id="396" r:id="rId43"/>
    <p:sldId id="389" r:id="rId44"/>
    <p:sldId id="397" r:id="rId45"/>
    <p:sldId id="388" r:id="rId46"/>
    <p:sldId id="398" r:id="rId47"/>
    <p:sldId id="383" r:id="rId48"/>
    <p:sldId id="399" r:id="rId49"/>
    <p:sldId id="386" r:id="rId50"/>
    <p:sldId id="400" r:id="rId51"/>
    <p:sldId id="391" r:id="rId52"/>
    <p:sldId id="401" r:id="rId53"/>
    <p:sldId id="338" r:id="rId54"/>
    <p:sldId id="349" r:id="rId55"/>
    <p:sldId id="384" r:id="rId56"/>
    <p:sldId id="288" r:id="rId57"/>
    <p:sldId id="350" r:id="rId58"/>
    <p:sldId id="378" r:id="rId59"/>
    <p:sldId id="351" r:id="rId60"/>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BA6D1"/>
    <a:srgbClr val="DB0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209" autoAdjust="0"/>
    <p:restoredTop sz="94660"/>
  </p:normalViewPr>
  <p:slideViewPr>
    <p:cSldViewPr snapToObjects="1">
      <p:cViewPr varScale="1">
        <p:scale>
          <a:sx n="91" d="100"/>
          <a:sy n="91" d="100"/>
        </p:scale>
        <p:origin x="-1072"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printerSettings" Target="printerSettings/printerSettings1.bin"/><Relationship Id="rId64" Type="http://schemas.openxmlformats.org/officeDocument/2006/relationships/presProps" Target="presProps.xml"/><Relationship Id="rId65" Type="http://schemas.openxmlformats.org/officeDocument/2006/relationships/viewProps" Target="viewProps.xml"/><Relationship Id="rId66" Type="http://schemas.openxmlformats.org/officeDocument/2006/relationships/theme" Target="theme/theme1.xml"/><Relationship Id="rId67"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slide" Target="slides/slide59.xml"/><Relationship Id="rId61" Type="http://schemas.openxmlformats.org/officeDocument/2006/relationships/notesMaster" Target="notesMasters/notesMaster1.xml"/><Relationship Id="rId62" Type="http://schemas.openxmlformats.org/officeDocument/2006/relationships/handoutMaster" Target="handoutMasters/handout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defRPr>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fld id="{45C3DBF0-BA01-471B-909E-09A913EA9DB5}" type="datetime1">
              <a:rPr lang="en-US"/>
              <a:pPr/>
              <a:t>16-08-08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defRPr>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fld id="{C6A4FFF7-EC14-41AC-9913-7D9841809A97}" type="slidenum">
              <a:rPr lang="en-US"/>
              <a:pPr/>
              <a:t>‹#›</a:t>
            </a:fld>
            <a:endParaRPr lang="en-US"/>
          </a:p>
        </p:txBody>
      </p:sp>
    </p:spTree>
    <p:extLst>
      <p:ext uri="{BB962C8B-B14F-4D97-AF65-F5344CB8AC3E}">
        <p14:creationId xmlns:p14="http://schemas.microsoft.com/office/powerpoint/2010/main" val="19599372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defRPr>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fld id="{178433D2-788E-4981-9B86-F458515FDB85}" type="datetime1">
              <a:rPr lang="en-US"/>
              <a:pPr/>
              <a:t>16-08-08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defRPr>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fld id="{4A872092-9CFA-4F4A-8D6D-A4CB5B044081}" type="slidenum">
              <a:rPr lang="en-US"/>
              <a:pPr/>
              <a:t>‹#›</a:t>
            </a:fld>
            <a:endParaRPr lang="en-US"/>
          </a:p>
        </p:txBody>
      </p:sp>
    </p:spTree>
    <p:extLst>
      <p:ext uri="{BB962C8B-B14F-4D97-AF65-F5344CB8AC3E}">
        <p14:creationId xmlns:p14="http://schemas.microsoft.com/office/powerpoint/2010/main" val="3206931545"/>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a:p>
        </p:txBody>
      </p:sp>
      <p:sp>
        <p:nvSpPr>
          <p:cNvPr id="4" name="Date Placeholder 3"/>
          <p:cNvSpPr>
            <a:spLocks noGrp="1"/>
          </p:cNvSpPr>
          <p:nvPr>
            <p:ph type="dt" sz="half" idx="10"/>
          </p:nvPr>
        </p:nvSpPr>
        <p:spPr/>
        <p:txBody>
          <a:bodyPr/>
          <a:lstStyle/>
          <a:p>
            <a:fld id="{ACEED58D-2E6B-4B72-9F3A-7F2DD75FB687}" type="datetime1">
              <a:rPr lang="en-US" smtClean="0"/>
              <a:pPr/>
              <a:t>16-08-08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10EAD4-231C-4A61-BD1E-1EB8BA5A351F}" type="slidenum">
              <a:rPr lang="en-US" smtClean="0"/>
              <a:pPr/>
              <a:t>‹#›</a:t>
            </a:fld>
            <a:endParaRPr lang="en-US"/>
          </a:p>
        </p:txBody>
      </p:sp>
    </p:spTree>
    <p:extLst>
      <p:ext uri="{BB962C8B-B14F-4D97-AF65-F5344CB8AC3E}">
        <p14:creationId xmlns:p14="http://schemas.microsoft.com/office/powerpoint/2010/main" val="2064703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531AD717-D997-4CDE-9CAF-63989CBE850C}" type="datetime1">
              <a:rPr lang="en-US" smtClean="0"/>
              <a:pPr/>
              <a:t>16-08-08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7261EC-4189-4C1D-A588-C21C9CC6C174}" type="slidenum">
              <a:rPr lang="en-US" smtClean="0"/>
              <a:pPr/>
              <a:t>‹#›</a:t>
            </a:fld>
            <a:endParaRPr lang="en-US"/>
          </a:p>
        </p:txBody>
      </p:sp>
    </p:spTree>
    <p:extLst>
      <p:ext uri="{BB962C8B-B14F-4D97-AF65-F5344CB8AC3E}">
        <p14:creationId xmlns:p14="http://schemas.microsoft.com/office/powerpoint/2010/main" val="2084463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77592181-A078-430D-ABA5-DA10D7E73054}" type="datetime1">
              <a:rPr lang="en-US" smtClean="0"/>
              <a:pPr/>
              <a:t>16-08-08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E56DD2-59F2-4C72-AD37-D59A473971F4}" type="slidenum">
              <a:rPr lang="en-US" smtClean="0"/>
              <a:pPr/>
              <a:t>‹#›</a:t>
            </a:fld>
            <a:endParaRPr lang="en-US"/>
          </a:p>
        </p:txBody>
      </p:sp>
    </p:spTree>
    <p:extLst>
      <p:ext uri="{BB962C8B-B14F-4D97-AF65-F5344CB8AC3E}">
        <p14:creationId xmlns:p14="http://schemas.microsoft.com/office/powerpoint/2010/main" val="2686079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0A56A448-5B59-4589-AE57-E5F78005C9A3}" type="datetime1">
              <a:rPr lang="en-US" smtClean="0"/>
              <a:pPr/>
              <a:t>16-08-08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7FFD49-0701-406F-B97B-65A181C97AFF}" type="slidenum">
              <a:rPr lang="en-US" smtClean="0"/>
              <a:pPr/>
              <a:t>‹#›</a:t>
            </a:fld>
            <a:endParaRPr lang="en-US"/>
          </a:p>
        </p:txBody>
      </p:sp>
    </p:spTree>
    <p:extLst>
      <p:ext uri="{BB962C8B-B14F-4D97-AF65-F5344CB8AC3E}">
        <p14:creationId xmlns:p14="http://schemas.microsoft.com/office/powerpoint/2010/main" val="294485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1BB2C6E9-DD4E-48EE-B795-A0E1ED66C83C}" type="datetime1">
              <a:rPr lang="en-US" smtClean="0"/>
              <a:pPr/>
              <a:t>16-08-08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6A8DD-2095-44A5-A8CD-A5E8EF6068F2}" type="slidenum">
              <a:rPr lang="en-US" smtClean="0"/>
              <a:pPr/>
              <a:t>‹#›</a:t>
            </a:fld>
            <a:endParaRPr lang="en-US"/>
          </a:p>
        </p:txBody>
      </p:sp>
    </p:spTree>
    <p:extLst>
      <p:ext uri="{BB962C8B-B14F-4D97-AF65-F5344CB8AC3E}">
        <p14:creationId xmlns:p14="http://schemas.microsoft.com/office/powerpoint/2010/main" val="1655548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4"/>
          <p:cNvSpPr>
            <a:spLocks noGrp="1"/>
          </p:cNvSpPr>
          <p:nvPr>
            <p:ph type="dt" sz="half" idx="10"/>
          </p:nvPr>
        </p:nvSpPr>
        <p:spPr/>
        <p:txBody>
          <a:bodyPr/>
          <a:lstStyle/>
          <a:p>
            <a:fld id="{8BCB4091-2B42-4AE2-8360-DB4156C049E6}" type="datetime1">
              <a:rPr lang="en-US" smtClean="0"/>
              <a:pPr/>
              <a:t>16-08-08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C29BC7-8A8A-426C-9AB4-F65BC383AE05}" type="slidenum">
              <a:rPr lang="en-US" smtClean="0"/>
              <a:pPr/>
              <a:t>‹#›</a:t>
            </a:fld>
            <a:endParaRPr lang="en-US"/>
          </a:p>
        </p:txBody>
      </p:sp>
    </p:spTree>
    <p:extLst>
      <p:ext uri="{BB962C8B-B14F-4D97-AF65-F5344CB8AC3E}">
        <p14:creationId xmlns:p14="http://schemas.microsoft.com/office/powerpoint/2010/main" val="1804322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6"/>
          <p:cNvSpPr>
            <a:spLocks noGrp="1"/>
          </p:cNvSpPr>
          <p:nvPr>
            <p:ph type="dt" sz="half" idx="10"/>
          </p:nvPr>
        </p:nvSpPr>
        <p:spPr/>
        <p:txBody>
          <a:bodyPr/>
          <a:lstStyle/>
          <a:p>
            <a:fld id="{0249B36E-AD98-434D-A183-F9424D4946EC}" type="datetime1">
              <a:rPr lang="en-US" smtClean="0"/>
              <a:pPr/>
              <a:t>16-08-08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847FEF-EDEE-4D25-B508-9886854ABD02}" type="slidenum">
              <a:rPr lang="en-US" smtClean="0"/>
              <a:pPr/>
              <a:t>‹#›</a:t>
            </a:fld>
            <a:endParaRPr lang="en-US"/>
          </a:p>
        </p:txBody>
      </p:sp>
    </p:spTree>
    <p:extLst>
      <p:ext uri="{BB962C8B-B14F-4D97-AF65-F5344CB8AC3E}">
        <p14:creationId xmlns:p14="http://schemas.microsoft.com/office/powerpoint/2010/main" val="679518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fld id="{5341E95A-FD17-4BBF-B879-754A087B4008}" type="datetime1">
              <a:rPr lang="en-US" smtClean="0"/>
              <a:pPr/>
              <a:t>16-08-08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CB5335-0E8F-4635-9287-BBB9184CEB64}" type="slidenum">
              <a:rPr lang="en-US" smtClean="0"/>
              <a:pPr/>
              <a:t>‹#›</a:t>
            </a:fld>
            <a:endParaRPr lang="en-US"/>
          </a:p>
        </p:txBody>
      </p:sp>
    </p:spTree>
    <p:extLst>
      <p:ext uri="{BB962C8B-B14F-4D97-AF65-F5344CB8AC3E}">
        <p14:creationId xmlns:p14="http://schemas.microsoft.com/office/powerpoint/2010/main" val="378235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8CC885-398A-480D-894F-C207263EE184}" type="datetime1">
              <a:rPr lang="en-US" smtClean="0"/>
              <a:pPr/>
              <a:t>16-08-08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FB47C1-A9AB-4331-AD17-731419E8CFA1}" type="slidenum">
              <a:rPr lang="en-US" smtClean="0"/>
              <a:pPr/>
              <a:t>‹#›</a:t>
            </a:fld>
            <a:endParaRPr lang="en-US"/>
          </a:p>
        </p:txBody>
      </p:sp>
    </p:spTree>
    <p:extLst>
      <p:ext uri="{BB962C8B-B14F-4D97-AF65-F5344CB8AC3E}">
        <p14:creationId xmlns:p14="http://schemas.microsoft.com/office/powerpoint/2010/main" val="890558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A5469535-D817-448C-B8A9-BBB9B7D67329}" type="datetime1">
              <a:rPr lang="en-US" smtClean="0"/>
              <a:pPr/>
              <a:t>16-08-08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B0DE04-096B-464E-AA3D-5B3E6E11ACEC}" type="slidenum">
              <a:rPr lang="en-US" smtClean="0"/>
              <a:pPr/>
              <a:t>‹#›</a:t>
            </a:fld>
            <a:endParaRPr lang="en-US"/>
          </a:p>
        </p:txBody>
      </p:sp>
    </p:spTree>
    <p:extLst>
      <p:ext uri="{BB962C8B-B14F-4D97-AF65-F5344CB8AC3E}">
        <p14:creationId xmlns:p14="http://schemas.microsoft.com/office/powerpoint/2010/main" val="2726010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3CE39B7E-2107-4D3B-9EEE-445B0725A7AE}" type="datetime1">
              <a:rPr lang="en-US" smtClean="0"/>
              <a:pPr/>
              <a:t>16-08-08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3603FB-FF88-46F6-A0BA-116EA8E8A714}" type="slidenum">
              <a:rPr lang="en-US" smtClean="0"/>
              <a:pPr/>
              <a:t>‹#›</a:t>
            </a:fld>
            <a:endParaRPr lang="en-US"/>
          </a:p>
        </p:txBody>
      </p:sp>
    </p:spTree>
    <p:extLst>
      <p:ext uri="{BB962C8B-B14F-4D97-AF65-F5344CB8AC3E}">
        <p14:creationId xmlns:p14="http://schemas.microsoft.com/office/powerpoint/2010/main" val="269654266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CA"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913C94-C713-43BF-A448-136DEE0FCD46}" type="datetime1">
              <a:rPr lang="en-US" smtClean="0"/>
              <a:pPr/>
              <a:t>16-08-08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81C885-9D9D-4D04-B487-82350A534C86}" type="slidenum">
              <a:rPr lang="en-US" smtClean="0"/>
              <a:pPr/>
              <a:t>‹#›</a:t>
            </a:fld>
            <a:endParaRPr lang="en-US"/>
          </a:p>
        </p:txBody>
      </p:sp>
    </p:spTree>
    <p:extLst>
      <p:ext uri="{BB962C8B-B14F-4D97-AF65-F5344CB8AC3E}">
        <p14:creationId xmlns:p14="http://schemas.microsoft.com/office/powerpoint/2010/main" val="17162101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rgbClr val="3BA6D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emf"/><Relationship Id="rId3"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 Id="rId3" Type="http://schemas.openxmlformats.org/officeDocument/2006/relationships/image" Target="../media/image6.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 Id="rId3" Type="http://schemas.openxmlformats.org/officeDocument/2006/relationships/image" Target="../media/image7.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 Id="rId3" Type="http://schemas.openxmlformats.org/officeDocument/2006/relationships/image" Target="../media/image4.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 Id="rId3" Type="http://schemas.openxmlformats.org/officeDocument/2006/relationships/image" Target="../media/image4.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 Id="rId3" Type="http://schemas.openxmlformats.org/officeDocument/2006/relationships/image" Target="../media/image4.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 Id="rId3" Type="http://schemas.openxmlformats.org/officeDocument/2006/relationships/image" Target="../media/image4.png"/></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 Id="rId3" Type="http://schemas.openxmlformats.org/officeDocument/2006/relationships/image" Target="../media/image4.png"/></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 Id="rId3" Type="http://schemas.openxmlformats.org/officeDocument/2006/relationships/image" Target="../media/image4.png"/></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emf"/></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emf"/></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 Id="rId3" Type="http://schemas.openxmlformats.org/officeDocument/2006/relationships/image" Target="../media/image4.png"/></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emf"/><Relationship Id="rId3"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pic>
        <p:nvPicPr>
          <p:cNvPr id="2" name="Picture 1" descr="Food Allergy Jeopardy.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3000" y="2279533"/>
            <a:ext cx="7084060" cy="2140067"/>
          </a:xfrm>
          <a:prstGeom prst="rect">
            <a:avLst/>
          </a:prstGeom>
          <a:ln w="57150" cmpd="sng">
            <a:solidFill>
              <a:schemeClr val="tx1"/>
            </a:solidFill>
          </a:ln>
        </p:spPr>
      </p:pic>
      <p:sp>
        <p:nvSpPr>
          <p:cNvPr id="4" name="Subtitle 3"/>
          <p:cNvSpPr>
            <a:spLocks noGrp="1"/>
          </p:cNvSpPr>
          <p:nvPr>
            <p:ph type="subTitle" idx="1"/>
          </p:nvPr>
        </p:nvSpPr>
        <p:spPr>
          <a:xfrm>
            <a:off x="1407160" y="4648200"/>
            <a:ext cx="6400800" cy="1752600"/>
          </a:xfrm>
        </p:spPr>
        <p:txBody>
          <a:bodyPr/>
          <a:lstStyle/>
          <a:p>
            <a:r>
              <a:rPr lang="en-US" sz="4400" b="1" dirty="0" smtClean="0">
                <a:solidFill>
                  <a:schemeClr val="bg1"/>
                </a:solidFill>
              </a:rPr>
              <a:t>Get Ready!</a:t>
            </a:r>
            <a:endParaRPr lang="en-US" sz="4400" b="1" dirty="0">
              <a:solidFill>
                <a:schemeClr val="bg1"/>
              </a:solidFill>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838200"/>
            <a:ext cx="8229600" cy="1828800"/>
          </a:xfrm>
        </p:spPr>
        <p:txBody>
          <a:bodyPr/>
          <a:lstStyle/>
          <a:p>
            <a:pPr marL="0" lvl="0" indent="0">
              <a:buNone/>
            </a:pPr>
            <a:r>
              <a:rPr lang="en-US" b="1" dirty="0" smtClean="0">
                <a:solidFill>
                  <a:srgbClr val="000000"/>
                </a:solidFill>
              </a:rPr>
              <a:t>3. </a:t>
            </a:r>
            <a:r>
              <a:rPr lang="en-US" b="1" dirty="0">
                <a:solidFill>
                  <a:srgbClr val="000000"/>
                </a:solidFill>
              </a:rPr>
              <a:t>A doctor who can typically diagnose food allergies is called an allergist.</a:t>
            </a:r>
          </a:p>
        </p:txBody>
      </p:sp>
      <p:sp>
        <p:nvSpPr>
          <p:cNvPr id="4" name="Content Placeholder 2"/>
          <p:cNvSpPr txBox="1">
            <a:spLocks/>
          </p:cNvSpPr>
          <p:nvPr/>
        </p:nvSpPr>
        <p:spPr bwMode="auto">
          <a:xfrm>
            <a:off x="533400" y="2057400"/>
            <a:ext cx="8001000" cy="1828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charset="0"/>
              <a:buNone/>
            </a:pPr>
            <a:r>
              <a:rPr lang="en-US" sz="8000" b="1" dirty="0" smtClean="0">
                <a:solidFill>
                  <a:srgbClr val="3BA6D1"/>
                </a:solidFill>
              </a:rPr>
              <a:t>TRUE</a:t>
            </a:r>
          </a:p>
          <a:p>
            <a:pPr marL="0" indent="0" algn="ctr">
              <a:buFont typeface="Arial" charset="0"/>
              <a:buNone/>
            </a:pPr>
            <a:endParaRPr lang="en-US" sz="1100" dirty="0" smtClean="0">
              <a:solidFill>
                <a:srgbClr val="3BA6D1"/>
              </a:solidFill>
            </a:endParaRPr>
          </a:p>
          <a:p>
            <a:pPr marL="0" indent="0" algn="ctr">
              <a:buNone/>
            </a:pPr>
            <a:r>
              <a:rPr lang="en-US" sz="2800" i="1" dirty="0">
                <a:solidFill>
                  <a:srgbClr val="3BA6D1"/>
                </a:solidFill>
              </a:rPr>
              <a:t>An allergist is a doctor who can perform tests to determine whether you have allergies. </a:t>
            </a:r>
            <a:endParaRPr lang="en-US" sz="2800" dirty="0">
              <a:solidFill>
                <a:srgbClr val="3BA6D1"/>
              </a:solidFill>
            </a:endParaRPr>
          </a:p>
        </p:txBody>
      </p:sp>
    </p:spTree>
    <p:extLst>
      <p:ext uri="{BB962C8B-B14F-4D97-AF65-F5344CB8AC3E}">
        <p14:creationId xmlns:p14="http://schemas.microsoft.com/office/powerpoint/2010/main" val="268844242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l"/>
            <a:r>
              <a:rPr lang="en-US" sz="4800" b="1" dirty="0" smtClean="0"/>
              <a:t>4. </a:t>
            </a:r>
            <a:r>
              <a:rPr lang="en-US" sz="4800" b="1" dirty="0"/>
              <a:t>True or False?</a:t>
            </a:r>
            <a:endParaRPr lang="en-US" sz="4800" dirty="0"/>
          </a:p>
        </p:txBody>
      </p:sp>
      <p:sp>
        <p:nvSpPr>
          <p:cNvPr id="2" name="Content Placeholder 1"/>
          <p:cNvSpPr>
            <a:spLocks noGrp="1"/>
          </p:cNvSpPr>
          <p:nvPr>
            <p:ph idx="1"/>
          </p:nvPr>
        </p:nvSpPr>
        <p:spPr>
          <a:xfrm>
            <a:off x="457200" y="1600200"/>
            <a:ext cx="8382000" cy="4525963"/>
          </a:xfrm>
        </p:spPr>
        <p:txBody>
          <a:bodyPr/>
          <a:lstStyle/>
          <a:p>
            <a:pPr marL="0" indent="0">
              <a:buNone/>
            </a:pPr>
            <a:r>
              <a:rPr lang="en-US" sz="4400" dirty="0">
                <a:solidFill>
                  <a:srgbClr val="000000"/>
                </a:solidFill>
              </a:rPr>
              <a:t>If you are allergic to sesame seeds, you will also be allergic to sunflower seeds.</a:t>
            </a:r>
          </a:p>
          <a:p>
            <a:endParaRPr lang="en-US" sz="3600" dirty="0"/>
          </a:p>
        </p:txBody>
      </p:sp>
    </p:spTree>
    <p:extLst>
      <p:ext uri="{BB962C8B-B14F-4D97-AF65-F5344CB8AC3E}">
        <p14:creationId xmlns:p14="http://schemas.microsoft.com/office/powerpoint/2010/main" val="113708768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838200"/>
            <a:ext cx="8229600" cy="1828800"/>
          </a:xfrm>
        </p:spPr>
        <p:txBody>
          <a:bodyPr/>
          <a:lstStyle/>
          <a:p>
            <a:pPr marL="0" indent="0">
              <a:buNone/>
            </a:pPr>
            <a:r>
              <a:rPr lang="en-US" b="1" dirty="0" smtClean="0">
                <a:solidFill>
                  <a:srgbClr val="000000"/>
                </a:solidFill>
              </a:rPr>
              <a:t>4. If </a:t>
            </a:r>
            <a:r>
              <a:rPr lang="en-US" b="1" dirty="0">
                <a:solidFill>
                  <a:srgbClr val="000000"/>
                </a:solidFill>
              </a:rPr>
              <a:t>you are allergic to sesame seeds, you will also be allergic to sunflower </a:t>
            </a:r>
            <a:r>
              <a:rPr lang="en-US" b="1" dirty="0" smtClean="0">
                <a:solidFill>
                  <a:srgbClr val="000000"/>
                </a:solidFill>
              </a:rPr>
              <a:t>seeds.</a:t>
            </a:r>
            <a:endParaRPr lang="en-US" b="1" dirty="0">
              <a:solidFill>
                <a:srgbClr val="000000"/>
              </a:solidFill>
            </a:endParaRPr>
          </a:p>
        </p:txBody>
      </p:sp>
      <p:sp>
        <p:nvSpPr>
          <p:cNvPr id="4" name="Content Placeholder 2"/>
          <p:cNvSpPr txBox="1">
            <a:spLocks/>
          </p:cNvSpPr>
          <p:nvPr/>
        </p:nvSpPr>
        <p:spPr bwMode="auto">
          <a:xfrm>
            <a:off x="533400" y="2057400"/>
            <a:ext cx="8001000" cy="1828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charset="0"/>
              <a:buNone/>
            </a:pPr>
            <a:r>
              <a:rPr lang="en-US" sz="8000" b="1" dirty="0" smtClean="0">
                <a:solidFill>
                  <a:srgbClr val="3BA6D1"/>
                </a:solidFill>
              </a:rPr>
              <a:t>FALSE</a:t>
            </a:r>
          </a:p>
          <a:p>
            <a:pPr marL="0" indent="0" algn="ctr">
              <a:buFont typeface="Arial" charset="0"/>
              <a:buNone/>
            </a:pPr>
            <a:endParaRPr lang="en-US" sz="1100" dirty="0" smtClean="0">
              <a:solidFill>
                <a:srgbClr val="3BA6D1"/>
              </a:solidFill>
            </a:endParaRPr>
          </a:p>
          <a:p>
            <a:pPr marL="0" indent="0" algn="ctr">
              <a:buNone/>
            </a:pPr>
            <a:r>
              <a:rPr lang="en-US" sz="2600" i="1" dirty="0">
                <a:solidFill>
                  <a:srgbClr val="3BA6D1"/>
                </a:solidFill>
              </a:rPr>
              <a:t>All foods have different proteins which are responsible for causing the reaction. You can be allergic to separate foods that are in the same family of foods. So, just because someone is allergic to sesame seeds, it does not mean they are also allergic to sunflower seeds. </a:t>
            </a:r>
            <a:endParaRPr lang="en-US" sz="2600" dirty="0">
              <a:solidFill>
                <a:srgbClr val="3BA6D1"/>
              </a:solidFill>
            </a:endParaRPr>
          </a:p>
        </p:txBody>
      </p:sp>
    </p:spTree>
    <p:extLst>
      <p:ext uri="{BB962C8B-B14F-4D97-AF65-F5344CB8AC3E}">
        <p14:creationId xmlns:p14="http://schemas.microsoft.com/office/powerpoint/2010/main" val="234569329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l"/>
            <a:r>
              <a:rPr lang="en-US" sz="4800" b="1" dirty="0" smtClean="0"/>
              <a:t>5. </a:t>
            </a:r>
            <a:r>
              <a:rPr lang="en-US" sz="4800" b="1" dirty="0"/>
              <a:t>True or False?</a:t>
            </a:r>
            <a:endParaRPr lang="en-US" sz="4800" dirty="0"/>
          </a:p>
        </p:txBody>
      </p:sp>
      <p:sp>
        <p:nvSpPr>
          <p:cNvPr id="2" name="Content Placeholder 1"/>
          <p:cNvSpPr>
            <a:spLocks noGrp="1"/>
          </p:cNvSpPr>
          <p:nvPr>
            <p:ph idx="1"/>
          </p:nvPr>
        </p:nvSpPr>
        <p:spPr/>
        <p:txBody>
          <a:bodyPr/>
          <a:lstStyle/>
          <a:p>
            <a:pPr marL="0" indent="0">
              <a:buNone/>
            </a:pPr>
            <a:r>
              <a:rPr lang="en-US" sz="4400" dirty="0"/>
              <a:t>Serious allergic reactions (anaphylaxis) can easily be treated with antihistamine pills (e.g. Benadryl</a:t>
            </a:r>
            <a:r>
              <a:rPr lang="en-US" sz="4400" dirty="0" smtClean="0"/>
              <a:t>®</a:t>
            </a:r>
            <a:r>
              <a:rPr lang="en-US" sz="4400" dirty="0" smtClean="0">
                <a:solidFill>
                  <a:srgbClr val="000000"/>
                </a:solidFill>
              </a:rPr>
              <a:t>)</a:t>
            </a:r>
            <a:r>
              <a:rPr lang="en-US" sz="4400" dirty="0">
                <a:solidFill>
                  <a:srgbClr val="000000"/>
                </a:solidFill>
              </a:rPr>
              <a:t>.</a:t>
            </a:r>
          </a:p>
          <a:p>
            <a:endParaRPr lang="en-US" sz="3600" dirty="0"/>
          </a:p>
        </p:txBody>
      </p:sp>
    </p:spTree>
    <p:extLst>
      <p:ext uri="{BB962C8B-B14F-4D97-AF65-F5344CB8AC3E}">
        <p14:creationId xmlns:p14="http://schemas.microsoft.com/office/powerpoint/2010/main" val="376720460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838200"/>
            <a:ext cx="8229600" cy="1828800"/>
          </a:xfrm>
        </p:spPr>
        <p:txBody>
          <a:bodyPr>
            <a:normAutofit/>
          </a:bodyPr>
          <a:lstStyle/>
          <a:p>
            <a:pPr marL="0" indent="0">
              <a:buNone/>
            </a:pPr>
            <a:r>
              <a:rPr lang="en-US" b="1" dirty="0" smtClean="0">
                <a:solidFill>
                  <a:srgbClr val="000000"/>
                </a:solidFill>
              </a:rPr>
              <a:t>5. </a:t>
            </a:r>
            <a:r>
              <a:rPr lang="en-US" b="1" dirty="0" smtClean="0"/>
              <a:t>Serious </a:t>
            </a:r>
            <a:r>
              <a:rPr lang="en-US" b="1" dirty="0"/>
              <a:t>allergic reactions (anaphylaxis) can easily be treated with antihistamine pills (e.g. Benadryl®</a:t>
            </a:r>
            <a:r>
              <a:rPr lang="en-US" b="1" dirty="0">
                <a:solidFill>
                  <a:srgbClr val="000000"/>
                </a:solidFill>
              </a:rPr>
              <a:t>).</a:t>
            </a:r>
          </a:p>
          <a:p>
            <a:pPr marL="0" indent="0">
              <a:buNone/>
            </a:pPr>
            <a:endParaRPr lang="en-US" b="1" dirty="0">
              <a:solidFill>
                <a:srgbClr val="000000"/>
              </a:solidFill>
            </a:endParaRPr>
          </a:p>
        </p:txBody>
      </p:sp>
      <p:sp>
        <p:nvSpPr>
          <p:cNvPr id="4" name="Content Placeholder 2"/>
          <p:cNvSpPr txBox="1">
            <a:spLocks/>
          </p:cNvSpPr>
          <p:nvPr/>
        </p:nvSpPr>
        <p:spPr bwMode="auto">
          <a:xfrm>
            <a:off x="533400" y="2057400"/>
            <a:ext cx="8001000" cy="1828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charset="0"/>
              <a:buNone/>
            </a:pPr>
            <a:r>
              <a:rPr lang="en-US" sz="8000" b="1" dirty="0" smtClean="0">
                <a:solidFill>
                  <a:srgbClr val="3BA6D1"/>
                </a:solidFill>
              </a:rPr>
              <a:t>FALSE</a:t>
            </a:r>
          </a:p>
          <a:p>
            <a:pPr marL="0" indent="0" algn="ctr">
              <a:buFont typeface="Arial" charset="0"/>
              <a:buNone/>
            </a:pPr>
            <a:endParaRPr lang="en-US" sz="1100" dirty="0" smtClean="0">
              <a:solidFill>
                <a:srgbClr val="3BA6D1"/>
              </a:solidFill>
            </a:endParaRPr>
          </a:p>
          <a:p>
            <a:pPr marL="0" indent="0" algn="ctr">
              <a:buNone/>
            </a:pPr>
            <a:r>
              <a:rPr lang="en-US" sz="2400" i="1" dirty="0">
                <a:solidFill>
                  <a:srgbClr val="3BA6D1"/>
                </a:solidFill>
              </a:rPr>
              <a:t>Epinephrine (i.e. </a:t>
            </a:r>
            <a:r>
              <a:rPr lang="en-US" sz="2400" i="1" dirty="0" err="1">
                <a:solidFill>
                  <a:srgbClr val="3BA6D1"/>
                </a:solidFill>
              </a:rPr>
              <a:t>EpiPen</a:t>
            </a:r>
            <a:r>
              <a:rPr lang="en-US" sz="2400" i="1" dirty="0" smtClean="0">
                <a:solidFill>
                  <a:srgbClr val="3BA6D1"/>
                </a:solidFill>
              </a:rPr>
              <a:t>®) </a:t>
            </a:r>
            <a:r>
              <a:rPr lang="en-US" sz="2400" i="1" dirty="0">
                <a:solidFill>
                  <a:srgbClr val="3BA6D1"/>
                </a:solidFill>
              </a:rPr>
              <a:t>should be given at the first signs of an allergic reaction. Antihistamines do not help with the most serious symptoms, such as difficulty breathing and a drop in blood pressure</a:t>
            </a:r>
            <a:r>
              <a:rPr lang="en-US" sz="2400" dirty="0">
                <a:solidFill>
                  <a:srgbClr val="3BA6D1"/>
                </a:solidFill>
              </a:rPr>
              <a:t>. </a:t>
            </a:r>
            <a:r>
              <a:rPr lang="en-US" sz="2400" i="1" dirty="0">
                <a:solidFill>
                  <a:srgbClr val="3BA6D1"/>
                </a:solidFill>
              </a:rPr>
              <a:t>They help to reduce swelling and itching (from hives).</a:t>
            </a:r>
            <a:r>
              <a:rPr lang="en-US" sz="2400" dirty="0">
                <a:solidFill>
                  <a:srgbClr val="3BA6D1"/>
                </a:solidFill>
              </a:rPr>
              <a:t> </a:t>
            </a:r>
          </a:p>
        </p:txBody>
      </p:sp>
    </p:spTree>
    <p:extLst>
      <p:ext uri="{BB962C8B-B14F-4D97-AF65-F5344CB8AC3E}">
        <p14:creationId xmlns:p14="http://schemas.microsoft.com/office/powerpoint/2010/main" val="189249340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l"/>
            <a:r>
              <a:rPr lang="en-US" sz="4800" b="1" dirty="0" smtClean="0"/>
              <a:t>6. </a:t>
            </a:r>
            <a:r>
              <a:rPr lang="en-US" sz="4800" b="1" dirty="0"/>
              <a:t>True or False?</a:t>
            </a:r>
            <a:endParaRPr lang="en-US" sz="4800" dirty="0"/>
          </a:p>
        </p:txBody>
      </p:sp>
      <p:sp>
        <p:nvSpPr>
          <p:cNvPr id="2" name="Content Placeholder 1"/>
          <p:cNvSpPr>
            <a:spLocks noGrp="1"/>
          </p:cNvSpPr>
          <p:nvPr>
            <p:ph idx="1"/>
          </p:nvPr>
        </p:nvSpPr>
        <p:spPr/>
        <p:txBody>
          <a:bodyPr/>
          <a:lstStyle/>
          <a:p>
            <a:pPr marL="0" lvl="0" indent="0">
              <a:buNone/>
            </a:pPr>
            <a:r>
              <a:rPr lang="en-US" sz="4400" dirty="0"/>
              <a:t>Epinephrine auto-</a:t>
            </a:r>
            <a:r>
              <a:rPr lang="en-US" sz="4400" dirty="0" smtClean="0"/>
              <a:t>injectors</a:t>
            </a:r>
            <a:r>
              <a:rPr lang="en-US" sz="4400" i="1" dirty="0" smtClean="0"/>
              <a:t> </a:t>
            </a:r>
            <a:r>
              <a:rPr lang="en-US" sz="4400" i="1" dirty="0"/>
              <a:t>(i.e. </a:t>
            </a:r>
            <a:r>
              <a:rPr lang="en-US" sz="4400" i="1" dirty="0" err="1"/>
              <a:t>EpiPen</a:t>
            </a:r>
            <a:r>
              <a:rPr lang="en-US" sz="4400" i="1" dirty="0" smtClean="0"/>
              <a:t>®) </a:t>
            </a:r>
            <a:r>
              <a:rPr lang="en-US" sz="4400" dirty="0"/>
              <a:t>are not reusable and </a:t>
            </a:r>
            <a:r>
              <a:rPr lang="en-US" sz="4400" dirty="0" smtClean="0"/>
              <a:t>expire within approximately one year.</a:t>
            </a:r>
            <a:endParaRPr lang="en-US" sz="4400" dirty="0"/>
          </a:p>
          <a:p>
            <a:endParaRPr lang="en-US" sz="3600" dirty="0"/>
          </a:p>
        </p:txBody>
      </p:sp>
    </p:spTree>
    <p:extLst>
      <p:ext uri="{BB962C8B-B14F-4D97-AF65-F5344CB8AC3E}">
        <p14:creationId xmlns:p14="http://schemas.microsoft.com/office/powerpoint/2010/main" val="308190521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838200"/>
            <a:ext cx="8229600" cy="1828800"/>
          </a:xfrm>
        </p:spPr>
        <p:txBody>
          <a:bodyPr/>
          <a:lstStyle/>
          <a:p>
            <a:pPr marL="0" lvl="0" indent="0">
              <a:buNone/>
            </a:pPr>
            <a:r>
              <a:rPr lang="en-US" b="1" dirty="0" smtClean="0">
                <a:solidFill>
                  <a:srgbClr val="000000"/>
                </a:solidFill>
              </a:rPr>
              <a:t>6. </a:t>
            </a:r>
            <a:r>
              <a:rPr lang="en-US" b="1" dirty="0">
                <a:solidFill>
                  <a:srgbClr val="000000"/>
                </a:solidFill>
              </a:rPr>
              <a:t>Epinephrine auto-injectors </a:t>
            </a:r>
            <a:r>
              <a:rPr lang="en-US" b="1" i="1" dirty="0" smtClean="0">
                <a:solidFill>
                  <a:srgbClr val="000000"/>
                </a:solidFill>
              </a:rPr>
              <a:t>(</a:t>
            </a:r>
            <a:r>
              <a:rPr lang="en-US" b="1" i="1" dirty="0">
                <a:solidFill>
                  <a:srgbClr val="000000"/>
                </a:solidFill>
              </a:rPr>
              <a:t>i.e. </a:t>
            </a:r>
            <a:r>
              <a:rPr lang="en-US" b="1" i="1" dirty="0" err="1">
                <a:solidFill>
                  <a:srgbClr val="000000"/>
                </a:solidFill>
              </a:rPr>
              <a:t>EpiPen</a:t>
            </a:r>
            <a:r>
              <a:rPr lang="en-US" b="1" i="1" dirty="0" smtClean="0">
                <a:solidFill>
                  <a:srgbClr val="000000"/>
                </a:solidFill>
              </a:rPr>
              <a:t>®) </a:t>
            </a:r>
            <a:r>
              <a:rPr lang="en-US" b="1" dirty="0">
                <a:solidFill>
                  <a:srgbClr val="000000"/>
                </a:solidFill>
              </a:rPr>
              <a:t>are not reusable and expire </a:t>
            </a:r>
            <a:r>
              <a:rPr lang="en-US" b="1" dirty="0" smtClean="0">
                <a:solidFill>
                  <a:srgbClr val="000000"/>
                </a:solidFill>
              </a:rPr>
              <a:t>within approximately one year.</a:t>
            </a:r>
            <a:endParaRPr lang="en-US" b="1" dirty="0">
              <a:solidFill>
                <a:srgbClr val="000000"/>
              </a:solidFill>
            </a:endParaRPr>
          </a:p>
        </p:txBody>
      </p:sp>
      <p:sp>
        <p:nvSpPr>
          <p:cNvPr id="4" name="Content Placeholder 2"/>
          <p:cNvSpPr txBox="1">
            <a:spLocks/>
          </p:cNvSpPr>
          <p:nvPr/>
        </p:nvSpPr>
        <p:spPr bwMode="auto">
          <a:xfrm>
            <a:off x="533400" y="2286000"/>
            <a:ext cx="8001000" cy="1828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charset="0"/>
              <a:buNone/>
            </a:pPr>
            <a:r>
              <a:rPr lang="en-US" sz="8000" b="1" dirty="0" smtClean="0">
                <a:solidFill>
                  <a:srgbClr val="3BA6D1"/>
                </a:solidFill>
              </a:rPr>
              <a:t>TRUE</a:t>
            </a:r>
          </a:p>
          <a:p>
            <a:pPr marL="0" indent="0" algn="ctr">
              <a:buFont typeface="Arial" charset="0"/>
              <a:buNone/>
            </a:pPr>
            <a:endParaRPr lang="en-US" sz="1100" dirty="0" smtClean="0">
              <a:solidFill>
                <a:srgbClr val="3BA6D1"/>
              </a:solidFill>
            </a:endParaRPr>
          </a:p>
          <a:p>
            <a:pPr marL="0" indent="0" algn="ctr">
              <a:buNone/>
            </a:pPr>
            <a:r>
              <a:rPr lang="en-US" sz="2400" i="1" dirty="0">
                <a:solidFill>
                  <a:srgbClr val="3BA6D1"/>
                </a:solidFill>
              </a:rPr>
              <a:t>They are only meant to be used once and cannot be refilled. The medicine expires so make sure that you or your friend’s auto-injector is still in date. </a:t>
            </a:r>
            <a:endParaRPr lang="en-US" sz="2400" dirty="0">
              <a:solidFill>
                <a:srgbClr val="3BA6D1"/>
              </a:solidFill>
            </a:endParaRPr>
          </a:p>
        </p:txBody>
      </p:sp>
    </p:spTree>
    <p:extLst>
      <p:ext uri="{BB962C8B-B14F-4D97-AF65-F5344CB8AC3E}">
        <p14:creationId xmlns:p14="http://schemas.microsoft.com/office/powerpoint/2010/main" val="76020443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l"/>
            <a:r>
              <a:rPr lang="en-US" sz="4800" b="1" dirty="0" smtClean="0"/>
              <a:t>7. </a:t>
            </a:r>
            <a:r>
              <a:rPr lang="en-US" sz="4800" b="1" dirty="0"/>
              <a:t>True or False?</a:t>
            </a:r>
            <a:endParaRPr lang="en-US" sz="4800" dirty="0"/>
          </a:p>
        </p:txBody>
      </p:sp>
      <p:sp>
        <p:nvSpPr>
          <p:cNvPr id="2" name="Content Placeholder 1"/>
          <p:cNvSpPr>
            <a:spLocks noGrp="1"/>
          </p:cNvSpPr>
          <p:nvPr>
            <p:ph idx="1"/>
          </p:nvPr>
        </p:nvSpPr>
        <p:spPr/>
        <p:txBody>
          <a:bodyPr/>
          <a:lstStyle/>
          <a:p>
            <a:pPr marL="0" indent="0">
              <a:buNone/>
            </a:pPr>
            <a:r>
              <a:rPr lang="en-US" sz="4400" dirty="0">
                <a:solidFill>
                  <a:srgbClr val="000000"/>
                </a:solidFill>
              </a:rPr>
              <a:t>Hand sanitizer is more effective at getting rid of peanut protein from your hands than soap and water.</a:t>
            </a:r>
          </a:p>
          <a:p>
            <a:endParaRPr lang="en-US" dirty="0"/>
          </a:p>
        </p:txBody>
      </p:sp>
    </p:spTree>
    <p:extLst>
      <p:ext uri="{BB962C8B-B14F-4D97-AF65-F5344CB8AC3E}">
        <p14:creationId xmlns:p14="http://schemas.microsoft.com/office/powerpoint/2010/main" val="233861235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838200"/>
            <a:ext cx="8229600" cy="1828800"/>
          </a:xfrm>
        </p:spPr>
        <p:txBody>
          <a:bodyPr/>
          <a:lstStyle/>
          <a:p>
            <a:pPr marL="0" indent="0">
              <a:buNone/>
            </a:pPr>
            <a:r>
              <a:rPr lang="en-US" b="1" dirty="0" smtClean="0">
                <a:solidFill>
                  <a:srgbClr val="000000"/>
                </a:solidFill>
              </a:rPr>
              <a:t>7. Hand </a:t>
            </a:r>
            <a:r>
              <a:rPr lang="en-US" b="1" dirty="0">
                <a:solidFill>
                  <a:srgbClr val="000000"/>
                </a:solidFill>
              </a:rPr>
              <a:t>sanitizer is more effective of getting rid of peanut protein than soap and water.</a:t>
            </a:r>
          </a:p>
        </p:txBody>
      </p:sp>
      <p:sp>
        <p:nvSpPr>
          <p:cNvPr id="4" name="Content Placeholder 2"/>
          <p:cNvSpPr txBox="1">
            <a:spLocks/>
          </p:cNvSpPr>
          <p:nvPr/>
        </p:nvSpPr>
        <p:spPr bwMode="auto">
          <a:xfrm>
            <a:off x="533400" y="2057400"/>
            <a:ext cx="8001000" cy="1828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charset="0"/>
              <a:buNone/>
            </a:pPr>
            <a:r>
              <a:rPr lang="en-US" sz="8000" b="1" dirty="0" smtClean="0">
                <a:solidFill>
                  <a:srgbClr val="3BA6D1"/>
                </a:solidFill>
              </a:rPr>
              <a:t>FALSE</a:t>
            </a:r>
          </a:p>
          <a:p>
            <a:pPr marL="0" indent="0" algn="ctr">
              <a:buFont typeface="Arial" charset="0"/>
              <a:buNone/>
            </a:pPr>
            <a:endParaRPr lang="en-US" sz="1100" dirty="0" smtClean="0">
              <a:solidFill>
                <a:srgbClr val="3BA6D1"/>
              </a:solidFill>
            </a:endParaRPr>
          </a:p>
          <a:p>
            <a:pPr marL="0" indent="0" algn="ctr">
              <a:buNone/>
            </a:pPr>
            <a:r>
              <a:rPr lang="en-US" sz="2800" i="1" dirty="0">
                <a:solidFill>
                  <a:srgbClr val="3BA6D1"/>
                </a:solidFill>
              </a:rPr>
              <a:t>Research has proven that washing your hands with soap and water is the most effective way to get rid of peanut protein, which can cause an allergic reaction. Hand sanitizer is meant for germs and bacteria.</a:t>
            </a:r>
            <a:r>
              <a:rPr lang="en-US" sz="2800" dirty="0">
                <a:solidFill>
                  <a:srgbClr val="3BA6D1"/>
                </a:solidFill>
              </a:rPr>
              <a:t> </a:t>
            </a:r>
          </a:p>
        </p:txBody>
      </p:sp>
    </p:spTree>
    <p:extLst>
      <p:ext uri="{BB962C8B-B14F-4D97-AF65-F5344CB8AC3E}">
        <p14:creationId xmlns:p14="http://schemas.microsoft.com/office/powerpoint/2010/main" val="248020235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l"/>
            <a:r>
              <a:rPr lang="en-US" sz="4800" b="1" dirty="0" smtClean="0"/>
              <a:t>8. </a:t>
            </a:r>
            <a:r>
              <a:rPr lang="en-US" sz="4800" b="1" dirty="0"/>
              <a:t>True or False?</a:t>
            </a:r>
            <a:endParaRPr lang="en-US" sz="4800" dirty="0"/>
          </a:p>
        </p:txBody>
      </p:sp>
      <p:sp>
        <p:nvSpPr>
          <p:cNvPr id="2" name="Content Placeholder 1"/>
          <p:cNvSpPr>
            <a:spLocks noGrp="1"/>
          </p:cNvSpPr>
          <p:nvPr>
            <p:ph idx="1"/>
          </p:nvPr>
        </p:nvSpPr>
        <p:spPr/>
        <p:txBody>
          <a:bodyPr/>
          <a:lstStyle/>
          <a:p>
            <a:pPr marL="0" indent="0">
              <a:buNone/>
            </a:pPr>
            <a:r>
              <a:rPr lang="en-US" sz="4400" dirty="0">
                <a:solidFill>
                  <a:srgbClr val="000000"/>
                </a:solidFill>
              </a:rPr>
              <a:t>The </a:t>
            </a:r>
            <a:r>
              <a:rPr lang="en-US" sz="4400" b="1" dirty="0">
                <a:solidFill>
                  <a:srgbClr val="000000"/>
                </a:solidFill>
              </a:rPr>
              <a:t>only</a:t>
            </a:r>
            <a:r>
              <a:rPr lang="en-US" sz="4400" dirty="0">
                <a:solidFill>
                  <a:srgbClr val="000000"/>
                </a:solidFill>
              </a:rPr>
              <a:t> symptoms of </a:t>
            </a:r>
            <a:r>
              <a:rPr lang="en-US" sz="4400" dirty="0" smtClean="0">
                <a:solidFill>
                  <a:srgbClr val="000000"/>
                </a:solidFill>
              </a:rPr>
              <a:t>a severe </a:t>
            </a:r>
            <a:r>
              <a:rPr lang="en-US" sz="4400" dirty="0">
                <a:solidFill>
                  <a:srgbClr val="000000"/>
                </a:solidFill>
              </a:rPr>
              <a:t>allergic reaction are breathing </a:t>
            </a:r>
            <a:r>
              <a:rPr lang="en-US" sz="4400" dirty="0" smtClean="0">
                <a:solidFill>
                  <a:srgbClr val="000000"/>
                </a:solidFill>
              </a:rPr>
              <a:t>difficulty </a:t>
            </a:r>
            <a:r>
              <a:rPr lang="en-US" sz="4400" dirty="0">
                <a:solidFill>
                  <a:srgbClr val="000000"/>
                </a:solidFill>
              </a:rPr>
              <a:t>and hives.</a:t>
            </a:r>
          </a:p>
          <a:p>
            <a:endParaRPr lang="en-US" sz="3600" dirty="0"/>
          </a:p>
        </p:txBody>
      </p:sp>
    </p:spTree>
    <p:extLst>
      <p:ext uri="{BB962C8B-B14F-4D97-AF65-F5344CB8AC3E}">
        <p14:creationId xmlns:p14="http://schemas.microsoft.com/office/powerpoint/2010/main" val="55906863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l"/>
            <a:r>
              <a:rPr lang="en-US" b="1" dirty="0" smtClean="0"/>
              <a:t>Rules</a:t>
            </a:r>
            <a:endParaRPr lang="en-US" b="1" dirty="0"/>
          </a:p>
        </p:txBody>
      </p:sp>
      <p:sp>
        <p:nvSpPr>
          <p:cNvPr id="4" name="Content Placeholder 3"/>
          <p:cNvSpPr>
            <a:spLocks noGrp="1"/>
          </p:cNvSpPr>
          <p:nvPr>
            <p:ph idx="1"/>
          </p:nvPr>
        </p:nvSpPr>
        <p:spPr>
          <a:xfrm>
            <a:off x="4419600" y="1493837"/>
            <a:ext cx="4419600" cy="4525963"/>
          </a:xfrm>
        </p:spPr>
        <p:txBody>
          <a:bodyPr/>
          <a:lstStyle/>
          <a:p>
            <a:pPr lvl="0"/>
            <a:r>
              <a:rPr lang="en-US" dirty="0"/>
              <a:t>Participants need piece of paper +  pen</a:t>
            </a:r>
          </a:p>
          <a:p>
            <a:pPr lvl="0"/>
            <a:r>
              <a:rPr lang="en-US" dirty="0"/>
              <a:t>Keep track of your </a:t>
            </a:r>
            <a:r>
              <a:rPr lang="en-US" dirty="0" smtClean="0"/>
              <a:t>score</a:t>
            </a:r>
          </a:p>
          <a:p>
            <a:pPr lvl="0"/>
            <a:r>
              <a:rPr lang="en-US" dirty="0" smtClean="0"/>
              <a:t>Answers given after each question</a:t>
            </a:r>
            <a:endParaRPr lang="en-US" dirty="0"/>
          </a:p>
          <a:p>
            <a:pPr lvl="0"/>
            <a:r>
              <a:rPr lang="en-US" dirty="0"/>
              <a:t>NO CELL PHONES!</a:t>
            </a:r>
          </a:p>
          <a:p>
            <a:pPr lvl="1"/>
            <a:endParaRPr lang="en-US" dirty="0"/>
          </a:p>
        </p:txBody>
      </p:sp>
      <p:pic>
        <p:nvPicPr>
          <p:cNvPr id="6" name="Picture 5" descr="Teen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800" y="1676400"/>
            <a:ext cx="4019414" cy="2667000"/>
          </a:xfrm>
          <a:prstGeom prst="rect">
            <a:avLst/>
          </a:prstGeom>
          <a:ln w="57150" cmpd="sng">
            <a:solidFill>
              <a:schemeClr val="tx1"/>
            </a:solidFill>
          </a:ln>
        </p:spPr>
      </p:pic>
    </p:spTree>
    <p:extLst>
      <p:ext uri="{BB962C8B-B14F-4D97-AF65-F5344CB8AC3E}">
        <p14:creationId xmlns:p14="http://schemas.microsoft.com/office/powerpoint/2010/main" val="822236097"/>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838200"/>
            <a:ext cx="8229600" cy="1828800"/>
          </a:xfrm>
        </p:spPr>
        <p:txBody>
          <a:bodyPr/>
          <a:lstStyle/>
          <a:p>
            <a:pPr marL="0" indent="0">
              <a:buNone/>
            </a:pPr>
            <a:r>
              <a:rPr lang="en-US" b="1" dirty="0" smtClean="0">
                <a:solidFill>
                  <a:srgbClr val="000000"/>
                </a:solidFill>
              </a:rPr>
              <a:t>8. The </a:t>
            </a:r>
            <a:r>
              <a:rPr lang="en-US" b="1" dirty="0">
                <a:solidFill>
                  <a:srgbClr val="000000"/>
                </a:solidFill>
              </a:rPr>
              <a:t>only symptoms of </a:t>
            </a:r>
            <a:r>
              <a:rPr lang="en-US" b="1" dirty="0" smtClean="0">
                <a:solidFill>
                  <a:srgbClr val="000000"/>
                </a:solidFill>
              </a:rPr>
              <a:t>a severe allergic</a:t>
            </a:r>
            <a:r>
              <a:rPr lang="en-US" dirty="0" smtClean="0">
                <a:solidFill>
                  <a:srgbClr val="000000"/>
                </a:solidFill>
              </a:rPr>
              <a:t> </a:t>
            </a:r>
            <a:r>
              <a:rPr lang="en-US" b="1" dirty="0">
                <a:solidFill>
                  <a:srgbClr val="000000"/>
                </a:solidFill>
              </a:rPr>
              <a:t>reaction are breathing difficulty and hives.</a:t>
            </a:r>
          </a:p>
        </p:txBody>
      </p:sp>
      <p:sp>
        <p:nvSpPr>
          <p:cNvPr id="4" name="Content Placeholder 2"/>
          <p:cNvSpPr txBox="1">
            <a:spLocks/>
          </p:cNvSpPr>
          <p:nvPr/>
        </p:nvSpPr>
        <p:spPr bwMode="auto">
          <a:xfrm>
            <a:off x="533400" y="2057400"/>
            <a:ext cx="8001000" cy="1828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charset="0"/>
              <a:buNone/>
            </a:pPr>
            <a:r>
              <a:rPr lang="en-US" sz="8000" b="1" dirty="0" smtClean="0">
                <a:solidFill>
                  <a:srgbClr val="3BA6D1"/>
                </a:solidFill>
              </a:rPr>
              <a:t>FALSE</a:t>
            </a:r>
          </a:p>
          <a:p>
            <a:pPr marL="0" indent="0" algn="ctr">
              <a:buFont typeface="Arial" charset="0"/>
              <a:buNone/>
            </a:pPr>
            <a:endParaRPr lang="en-US" sz="1100" dirty="0" smtClean="0">
              <a:solidFill>
                <a:srgbClr val="3BA6D1"/>
              </a:solidFill>
            </a:endParaRPr>
          </a:p>
          <a:p>
            <a:pPr marL="0" lvl="0" indent="0" algn="ctr">
              <a:buNone/>
            </a:pPr>
            <a:r>
              <a:rPr lang="en-US" sz="2600" i="1" dirty="0">
                <a:solidFill>
                  <a:srgbClr val="3BA6D1"/>
                </a:solidFill>
              </a:rPr>
              <a:t>A reaction can involve many symptoms, and a person could have one or more of these symptoms regardless of the allergen including: </a:t>
            </a:r>
            <a:r>
              <a:rPr lang="en-US" sz="2600" i="1" dirty="0" smtClean="0">
                <a:solidFill>
                  <a:srgbClr val="3BA6D1"/>
                </a:solidFill>
              </a:rPr>
              <a:t>hives</a:t>
            </a:r>
            <a:r>
              <a:rPr lang="en-US" sz="2600" i="1" dirty="0">
                <a:solidFill>
                  <a:srgbClr val="3BA6D1"/>
                </a:solidFill>
              </a:rPr>
              <a:t>, </a:t>
            </a:r>
            <a:r>
              <a:rPr lang="en-US" sz="2600" i="1" dirty="0" smtClean="0">
                <a:solidFill>
                  <a:srgbClr val="3BA6D1"/>
                </a:solidFill>
              </a:rPr>
              <a:t>swelling, </a:t>
            </a:r>
            <a:r>
              <a:rPr lang="en-US" sz="2600" i="1" dirty="0">
                <a:solidFill>
                  <a:srgbClr val="3BA6D1"/>
                </a:solidFill>
              </a:rPr>
              <a:t>wheezing, trouble breathing, nausea, vomiting, dizzy/lightheaded and more.</a:t>
            </a:r>
            <a:r>
              <a:rPr lang="en-US" sz="2600" dirty="0">
                <a:solidFill>
                  <a:srgbClr val="3BA6D1"/>
                </a:solidFill>
              </a:rPr>
              <a:t> </a:t>
            </a:r>
          </a:p>
        </p:txBody>
      </p:sp>
    </p:spTree>
    <p:extLst>
      <p:ext uri="{BB962C8B-B14F-4D97-AF65-F5344CB8AC3E}">
        <p14:creationId xmlns:p14="http://schemas.microsoft.com/office/powerpoint/2010/main" val="133451676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l"/>
            <a:r>
              <a:rPr lang="en-US" sz="4800" b="1" dirty="0" smtClean="0"/>
              <a:t>9. </a:t>
            </a:r>
            <a:r>
              <a:rPr lang="en-US" sz="4800" b="1" dirty="0"/>
              <a:t>True or False?</a:t>
            </a:r>
            <a:endParaRPr lang="en-US" sz="4800" dirty="0"/>
          </a:p>
        </p:txBody>
      </p:sp>
      <p:sp>
        <p:nvSpPr>
          <p:cNvPr id="2" name="Content Placeholder 1"/>
          <p:cNvSpPr>
            <a:spLocks noGrp="1"/>
          </p:cNvSpPr>
          <p:nvPr>
            <p:ph idx="1"/>
          </p:nvPr>
        </p:nvSpPr>
        <p:spPr/>
        <p:txBody>
          <a:bodyPr/>
          <a:lstStyle/>
          <a:p>
            <a:pPr marL="0" indent="0">
              <a:buNone/>
            </a:pPr>
            <a:r>
              <a:rPr lang="en-US" sz="4400" dirty="0">
                <a:solidFill>
                  <a:srgbClr val="000000"/>
                </a:solidFill>
              </a:rPr>
              <a:t>Besides food, other causes of anaphylaxis can include </a:t>
            </a:r>
            <a:r>
              <a:rPr lang="en-US" sz="4400" dirty="0" smtClean="0">
                <a:solidFill>
                  <a:srgbClr val="000000"/>
                </a:solidFill>
              </a:rPr>
              <a:t> medicine</a:t>
            </a:r>
            <a:r>
              <a:rPr lang="en-US" sz="4400" dirty="0">
                <a:solidFill>
                  <a:srgbClr val="000000"/>
                </a:solidFill>
              </a:rPr>
              <a:t>, insect stings, latex </a:t>
            </a:r>
            <a:r>
              <a:rPr lang="en-US" sz="4400" dirty="0" smtClean="0">
                <a:solidFill>
                  <a:srgbClr val="000000"/>
                </a:solidFill>
              </a:rPr>
              <a:t>as </a:t>
            </a:r>
            <a:r>
              <a:rPr lang="en-US" sz="4400" dirty="0">
                <a:solidFill>
                  <a:srgbClr val="000000"/>
                </a:solidFill>
              </a:rPr>
              <a:t>well as exercise.</a:t>
            </a:r>
          </a:p>
          <a:p>
            <a:endParaRPr lang="en-US" sz="3600" dirty="0"/>
          </a:p>
        </p:txBody>
      </p:sp>
    </p:spTree>
    <p:extLst>
      <p:ext uri="{BB962C8B-B14F-4D97-AF65-F5344CB8AC3E}">
        <p14:creationId xmlns:p14="http://schemas.microsoft.com/office/powerpoint/2010/main" val="1914555659"/>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838200"/>
            <a:ext cx="8229600" cy="1828800"/>
          </a:xfrm>
        </p:spPr>
        <p:txBody>
          <a:bodyPr/>
          <a:lstStyle/>
          <a:p>
            <a:pPr marL="0" indent="0">
              <a:buNone/>
            </a:pPr>
            <a:r>
              <a:rPr lang="en-US" b="1" dirty="0" smtClean="0"/>
              <a:t>9. Besides </a:t>
            </a:r>
            <a:r>
              <a:rPr lang="en-US" b="1" dirty="0"/>
              <a:t>food, other causes of anaphylaxis can include </a:t>
            </a:r>
            <a:r>
              <a:rPr lang="en-US" b="1" dirty="0" smtClean="0"/>
              <a:t>medicine</a:t>
            </a:r>
            <a:r>
              <a:rPr lang="en-US" b="1" dirty="0"/>
              <a:t>, insect stings, latex </a:t>
            </a:r>
            <a:br>
              <a:rPr lang="en-US" b="1" dirty="0"/>
            </a:br>
            <a:r>
              <a:rPr lang="en-US" b="1" dirty="0"/>
              <a:t>as well as exercise.</a:t>
            </a:r>
          </a:p>
        </p:txBody>
      </p:sp>
      <p:sp>
        <p:nvSpPr>
          <p:cNvPr id="4" name="Content Placeholder 2"/>
          <p:cNvSpPr txBox="1">
            <a:spLocks/>
          </p:cNvSpPr>
          <p:nvPr/>
        </p:nvSpPr>
        <p:spPr bwMode="auto">
          <a:xfrm>
            <a:off x="533400" y="2286000"/>
            <a:ext cx="8001000" cy="1828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charset="0"/>
              <a:buNone/>
            </a:pPr>
            <a:r>
              <a:rPr lang="en-US" sz="8000" b="1" dirty="0" smtClean="0">
                <a:solidFill>
                  <a:srgbClr val="3BA6D1"/>
                </a:solidFill>
              </a:rPr>
              <a:t>TRUE</a:t>
            </a:r>
          </a:p>
          <a:p>
            <a:pPr marL="0" indent="0" algn="ctr">
              <a:buFont typeface="Arial" charset="0"/>
              <a:buNone/>
            </a:pPr>
            <a:endParaRPr lang="en-US" sz="1100" dirty="0" smtClean="0">
              <a:solidFill>
                <a:srgbClr val="3BA6D1"/>
              </a:solidFill>
            </a:endParaRPr>
          </a:p>
          <a:p>
            <a:pPr marL="0" indent="0" algn="ctr">
              <a:buNone/>
            </a:pPr>
            <a:r>
              <a:rPr lang="en-US" sz="2800" i="1" dirty="0" smtClean="0">
                <a:solidFill>
                  <a:srgbClr val="3BA6D1"/>
                </a:solidFill>
              </a:rPr>
              <a:t>Penicillin, bee or wasp stings, and latex products can cause anaphylaxis. Exercise induced anaphylaxis is rare, but can occur when someone exercises after eating a specific trigger food.</a:t>
            </a:r>
            <a:r>
              <a:rPr lang="en-US" sz="2800" dirty="0" smtClean="0">
                <a:solidFill>
                  <a:srgbClr val="3BA6D1"/>
                </a:solidFill>
              </a:rPr>
              <a:t> </a:t>
            </a:r>
            <a:endParaRPr lang="en-US" sz="2800" dirty="0">
              <a:solidFill>
                <a:srgbClr val="3BA6D1"/>
              </a:solidFill>
            </a:endParaRPr>
          </a:p>
        </p:txBody>
      </p:sp>
    </p:spTree>
    <p:extLst>
      <p:ext uri="{BB962C8B-B14F-4D97-AF65-F5344CB8AC3E}">
        <p14:creationId xmlns:p14="http://schemas.microsoft.com/office/powerpoint/2010/main" val="111105035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l"/>
            <a:r>
              <a:rPr lang="en-US" sz="4800" b="1" dirty="0" smtClean="0"/>
              <a:t>10. </a:t>
            </a:r>
            <a:r>
              <a:rPr lang="en-US" sz="4800" b="1" dirty="0"/>
              <a:t>True or False?</a:t>
            </a:r>
            <a:endParaRPr lang="en-US" sz="4800" dirty="0"/>
          </a:p>
        </p:txBody>
      </p:sp>
      <p:sp>
        <p:nvSpPr>
          <p:cNvPr id="2" name="Content Placeholder 1"/>
          <p:cNvSpPr>
            <a:spLocks noGrp="1"/>
          </p:cNvSpPr>
          <p:nvPr>
            <p:ph idx="1"/>
          </p:nvPr>
        </p:nvSpPr>
        <p:spPr/>
        <p:txBody>
          <a:bodyPr/>
          <a:lstStyle/>
          <a:p>
            <a:pPr marL="0" lvl="0" indent="0">
              <a:buNone/>
            </a:pPr>
            <a:r>
              <a:rPr lang="en-US" sz="4400" dirty="0"/>
              <a:t>It is impossible for someone to outgrow their food allergies. </a:t>
            </a:r>
            <a:endParaRPr lang="en-CA" sz="4400" dirty="0"/>
          </a:p>
        </p:txBody>
      </p:sp>
    </p:spTree>
    <p:extLst>
      <p:ext uri="{BB962C8B-B14F-4D97-AF65-F5344CB8AC3E}">
        <p14:creationId xmlns:p14="http://schemas.microsoft.com/office/powerpoint/2010/main" val="2903663929"/>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838200"/>
            <a:ext cx="8229600" cy="1828800"/>
          </a:xfrm>
        </p:spPr>
        <p:txBody>
          <a:bodyPr/>
          <a:lstStyle/>
          <a:p>
            <a:pPr marL="0" lvl="0" indent="0">
              <a:buNone/>
            </a:pPr>
            <a:r>
              <a:rPr lang="en-US" b="1" dirty="0" smtClean="0">
                <a:solidFill>
                  <a:srgbClr val="000000"/>
                </a:solidFill>
              </a:rPr>
              <a:t>10. </a:t>
            </a:r>
            <a:r>
              <a:rPr lang="en-US" b="1" dirty="0"/>
              <a:t>It is impossible for someone to outgrow their food allergies. </a:t>
            </a:r>
            <a:endParaRPr lang="en-CA" b="1" dirty="0"/>
          </a:p>
        </p:txBody>
      </p:sp>
      <p:sp>
        <p:nvSpPr>
          <p:cNvPr id="4" name="Content Placeholder 2"/>
          <p:cNvSpPr txBox="1">
            <a:spLocks/>
          </p:cNvSpPr>
          <p:nvPr/>
        </p:nvSpPr>
        <p:spPr bwMode="auto">
          <a:xfrm>
            <a:off x="609600" y="2057400"/>
            <a:ext cx="7848600" cy="1828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charset="0"/>
              <a:buNone/>
            </a:pPr>
            <a:r>
              <a:rPr lang="en-US" sz="8000" b="1" dirty="0" smtClean="0">
                <a:solidFill>
                  <a:srgbClr val="3BA6D1"/>
                </a:solidFill>
              </a:rPr>
              <a:t>FALSE</a:t>
            </a:r>
          </a:p>
          <a:p>
            <a:pPr marL="0" indent="0" algn="ctr">
              <a:buFont typeface="Arial" charset="0"/>
              <a:buNone/>
            </a:pPr>
            <a:endParaRPr lang="en-US" sz="1100" dirty="0" smtClean="0">
              <a:solidFill>
                <a:srgbClr val="3BA6D1"/>
              </a:solidFill>
            </a:endParaRPr>
          </a:p>
          <a:p>
            <a:pPr marL="0" indent="0" algn="ctr">
              <a:buNone/>
            </a:pPr>
            <a:r>
              <a:rPr lang="en-US" sz="2800" i="1" dirty="0" smtClean="0">
                <a:solidFill>
                  <a:srgbClr val="3BA6D1"/>
                </a:solidFill>
              </a:rPr>
              <a:t>Individuals </a:t>
            </a:r>
            <a:r>
              <a:rPr lang="en-US" sz="2800" i="1" dirty="0">
                <a:solidFill>
                  <a:srgbClr val="3BA6D1"/>
                </a:solidFill>
              </a:rPr>
              <a:t>can develop an allergy at any point in life but usually, they become allergic when young. Some people outgrow an allergy. There is no exact explanation why people develop or outgrow allergies. </a:t>
            </a:r>
          </a:p>
        </p:txBody>
      </p:sp>
    </p:spTree>
    <p:extLst>
      <p:ext uri="{BB962C8B-B14F-4D97-AF65-F5344CB8AC3E}">
        <p14:creationId xmlns:p14="http://schemas.microsoft.com/office/powerpoint/2010/main" val="12144919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l"/>
            <a:r>
              <a:rPr lang="en-US" sz="4800" b="1" dirty="0" smtClean="0"/>
              <a:t>11. </a:t>
            </a:r>
            <a:r>
              <a:rPr lang="en-US" sz="4800" b="1" dirty="0"/>
              <a:t>True or False?</a:t>
            </a:r>
            <a:endParaRPr lang="en-US" sz="4800" dirty="0"/>
          </a:p>
        </p:txBody>
      </p:sp>
      <p:sp>
        <p:nvSpPr>
          <p:cNvPr id="2" name="Content Placeholder 1"/>
          <p:cNvSpPr>
            <a:spLocks noGrp="1"/>
          </p:cNvSpPr>
          <p:nvPr>
            <p:ph idx="1"/>
          </p:nvPr>
        </p:nvSpPr>
        <p:spPr/>
        <p:txBody>
          <a:bodyPr/>
          <a:lstStyle/>
          <a:p>
            <a:pPr marL="0" indent="0">
              <a:buNone/>
            </a:pPr>
            <a:r>
              <a:rPr lang="en-US" sz="4400" dirty="0">
                <a:solidFill>
                  <a:srgbClr val="000000"/>
                </a:solidFill>
              </a:rPr>
              <a:t>There is a cure for food allergies, but it’s very expensive and only available for the rich.</a:t>
            </a:r>
          </a:p>
          <a:p>
            <a:endParaRPr lang="en-US" sz="3600" dirty="0"/>
          </a:p>
        </p:txBody>
      </p:sp>
    </p:spTree>
    <p:extLst>
      <p:ext uri="{BB962C8B-B14F-4D97-AF65-F5344CB8AC3E}">
        <p14:creationId xmlns:p14="http://schemas.microsoft.com/office/powerpoint/2010/main" val="3128242314"/>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838200"/>
            <a:ext cx="8229600" cy="1828800"/>
          </a:xfrm>
        </p:spPr>
        <p:txBody>
          <a:bodyPr/>
          <a:lstStyle/>
          <a:p>
            <a:pPr marL="0" indent="0">
              <a:buNone/>
            </a:pPr>
            <a:r>
              <a:rPr lang="en-US" b="1" dirty="0" smtClean="0">
                <a:solidFill>
                  <a:srgbClr val="000000"/>
                </a:solidFill>
              </a:rPr>
              <a:t>11. </a:t>
            </a:r>
            <a:r>
              <a:rPr lang="en-US" b="1" dirty="0">
                <a:solidFill>
                  <a:srgbClr val="000000"/>
                </a:solidFill>
              </a:rPr>
              <a:t>There is a cure for food allergies, but it’s very expensive and currently available for the rich.</a:t>
            </a:r>
          </a:p>
        </p:txBody>
      </p:sp>
      <p:sp>
        <p:nvSpPr>
          <p:cNvPr id="4" name="Content Placeholder 2"/>
          <p:cNvSpPr txBox="1">
            <a:spLocks/>
          </p:cNvSpPr>
          <p:nvPr/>
        </p:nvSpPr>
        <p:spPr bwMode="auto">
          <a:xfrm>
            <a:off x="533400" y="2286000"/>
            <a:ext cx="8001000" cy="1828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charset="0"/>
              <a:buNone/>
            </a:pPr>
            <a:r>
              <a:rPr lang="en-US" sz="8000" b="1" dirty="0" smtClean="0">
                <a:solidFill>
                  <a:srgbClr val="3BA6D1"/>
                </a:solidFill>
              </a:rPr>
              <a:t>FALSE</a:t>
            </a:r>
          </a:p>
          <a:p>
            <a:pPr marL="0" indent="0" algn="ctr">
              <a:buFont typeface="Arial" charset="0"/>
              <a:buNone/>
            </a:pPr>
            <a:endParaRPr lang="en-US" sz="1100" dirty="0" smtClean="0">
              <a:solidFill>
                <a:srgbClr val="3BA6D1"/>
              </a:solidFill>
            </a:endParaRPr>
          </a:p>
          <a:p>
            <a:pPr marL="0" indent="0" algn="ctr">
              <a:buNone/>
            </a:pPr>
            <a:r>
              <a:rPr lang="en-US" sz="2800" i="1" dirty="0">
                <a:solidFill>
                  <a:srgbClr val="3BA6D1"/>
                </a:solidFill>
              </a:rPr>
              <a:t>There is no cure for food allergies, which is why it’s so important to be aware and educated about them. Scientists are currently working to find a therapy.</a:t>
            </a:r>
            <a:r>
              <a:rPr lang="en-US" sz="2800" dirty="0">
                <a:solidFill>
                  <a:srgbClr val="3BA6D1"/>
                </a:solidFill>
              </a:rPr>
              <a:t> </a:t>
            </a:r>
          </a:p>
        </p:txBody>
      </p:sp>
    </p:spTree>
    <p:extLst>
      <p:ext uri="{BB962C8B-B14F-4D97-AF65-F5344CB8AC3E}">
        <p14:creationId xmlns:p14="http://schemas.microsoft.com/office/powerpoint/2010/main" val="142313833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l"/>
            <a:r>
              <a:rPr lang="en-US" sz="4800" b="1" dirty="0" smtClean="0"/>
              <a:t>12. </a:t>
            </a:r>
            <a:r>
              <a:rPr lang="en-US" sz="4800" b="1" dirty="0"/>
              <a:t>True or False?</a:t>
            </a:r>
            <a:endParaRPr lang="en-US" sz="4800" dirty="0"/>
          </a:p>
        </p:txBody>
      </p:sp>
      <p:sp>
        <p:nvSpPr>
          <p:cNvPr id="2" name="Content Placeholder 1"/>
          <p:cNvSpPr>
            <a:spLocks noGrp="1"/>
          </p:cNvSpPr>
          <p:nvPr>
            <p:ph idx="1"/>
          </p:nvPr>
        </p:nvSpPr>
        <p:spPr>
          <a:xfrm>
            <a:off x="457200" y="1600200"/>
            <a:ext cx="8382000" cy="4525963"/>
          </a:xfrm>
        </p:spPr>
        <p:txBody>
          <a:bodyPr/>
          <a:lstStyle/>
          <a:p>
            <a:pPr marL="0" indent="0">
              <a:buNone/>
            </a:pPr>
            <a:r>
              <a:rPr lang="en-US" sz="4400" dirty="0">
                <a:solidFill>
                  <a:srgbClr val="000000"/>
                </a:solidFill>
              </a:rPr>
              <a:t>If someone has allergies, there is a good chance they have asthma too.</a:t>
            </a:r>
          </a:p>
          <a:p>
            <a:endParaRPr lang="en-US" sz="3600" dirty="0"/>
          </a:p>
        </p:txBody>
      </p:sp>
    </p:spTree>
    <p:extLst>
      <p:ext uri="{BB962C8B-B14F-4D97-AF65-F5344CB8AC3E}">
        <p14:creationId xmlns:p14="http://schemas.microsoft.com/office/powerpoint/2010/main" val="470931037"/>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838200"/>
            <a:ext cx="8229600" cy="1828800"/>
          </a:xfrm>
        </p:spPr>
        <p:txBody>
          <a:bodyPr/>
          <a:lstStyle/>
          <a:p>
            <a:pPr marL="0" indent="0">
              <a:buNone/>
            </a:pPr>
            <a:r>
              <a:rPr lang="en-US" b="1" dirty="0" smtClean="0">
                <a:solidFill>
                  <a:srgbClr val="000000"/>
                </a:solidFill>
              </a:rPr>
              <a:t>12. If </a:t>
            </a:r>
            <a:r>
              <a:rPr lang="en-US" b="1" dirty="0">
                <a:solidFill>
                  <a:srgbClr val="000000"/>
                </a:solidFill>
              </a:rPr>
              <a:t>someone has food allergies, there is a good chance they have asthma too.</a:t>
            </a:r>
          </a:p>
        </p:txBody>
      </p:sp>
      <p:sp>
        <p:nvSpPr>
          <p:cNvPr id="4" name="Content Placeholder 2"/>
          <p:cNvSpPr txBox="1">
            <a:spLocks/>
          </p:cNvSpPr>
          <p:nvPr/>
        </p:nvSpPr>
        <p:spPr bwMode="auto">
          <a:xfrm>
            <a:off x="533400" y="2057400"/>
            <a:ext cx="8001000" cy="1828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charset="0"/>
              <a:buNone/>
            </a:pPr>
            <a:r>
              <a:rPr lang="en-US" sz="8000" b="1" dirty="0" smtClean="0">
                <a:solidFill>
                  <a:srgbClr val="3BA6D1"/>
                </a:solidFill>
              </a:rPr>
              <a:t>TRUE</a:t>
            </a:r>
          </a:p>
          <a:p>
            <a:pPr marL="0" indent="0" algn="ctr">
              <a:buFont typeface="Arial" charset="0"/>
              <a:buNone/>
            </a:pPr>
            <a:endParaRPr lang="en-US" sz="1100" dirty="0" smtClean="0">
              <a:solidFill>
                <a:srgbClr val="3BA6D1"/>
              </a:solidFill>
            </a:endParaRPr>
          </a:p>
          <a:p>
            <a:pPr marL="0" indent="0" algn="ctr">
              <a:buNone/>
            </a:pPr>
            <a:r>
              <a:rPr lang="en-US" sz="2400" i="1" dirty="0">
                <a:solidFill>
                  <a:srgbClr val="3BA6D1"/>
                </a:solidFill>
              </a:rPr>
              <a:t>Asthma and allergies are closely related. If you have asthma and are also diagnosed with life-threatening allergies you are more likely to have serious breathing problems during an anaphylactic reaction. This is why it is very important to keep your asthma well controlled.</a:t>
            </a:r>
            <a:r>
              <a:rPr lang="en-US" sz="2400" dirty="0">
                <a:solidFill>
                  <a:srgbClr val="3BA6D1"/>
                </a:solidFill>
              </a:rPr>
              <a:t> </a:t>
            </a:r>
          </a:p>
        </p:txBody>
      </p:sp>
    </p:spTree>
    <p:extLst>
      <p:ext uri="{BB962C8B-B14F-4D97-AF65-F5344CB8AC3E}">
        <p14:creationId xmlns:p14="http://schemas.microsoft.com/office/powerpoint/2010/main" val="245786229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l"/>
            <a:r>
              <a:rPr lang="en-US" sz="4800" b="1" dirty="0" smtClean="0"/>
              <a:t>13. </a:t>
            </a:r>
            <a:r>
              <a:rPr lang="en-US" sz="4800" b="1" dirty="0"/>
              <a:t>True or False?</a:t>
            </a:r>
            <a:endParaRPr lang="en-US" sz="4800" dirty="0"/>
          </a:p>
        </p:txBody>
      </p:sp>
      <p:sp>
        <p:nvSpPr>
          <p:cNvPr id="2" name="Content Placeholder 1"/>
          <p:cNvSpPr>
            <a:spLocks noGrp="1"/>
          </p:cNvSpPr>
          <p:nvPr>
            <p:ph idx="1"/>
          </p:nvPr>
        </p:nvSpPr>
        <p:spPr/>
        <p:txBody>
          <a:bodyPr/>
          <a:lstStyle/>
          <a:p>
            <a:pPr marL="0" lvl="0" indent="0">
              <a:buNone/>
            </a:pPr>
            <a:r>
              <a:rPr lang="en-US" sz="4400" dirty="0"/>
              <a:t>People with food allergies are at risk of having a reaction from kissing someone who has recently eaten a food to which they are allergic. </a:t>
            </a:r>
          </a:p>
          <a:p>
            <a:endParaRPr lang="en-US" sz="3600" dirty="0"/>
          </a:p>
        </p:txBody>
      </p:sp>
    </p:spTree>
    <p:extLst>
      <p:ext uri="{BB962C8B-B14F-4D97-AF65-F5344CB8AC3E}">
        <p14:creationId xmlns:p14="http://schemas.microsoft.com/office/powerpoint/2010/main" val="10663150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l"/>
            <a:r>
              <a:rPr lang="en-US" b="1" dirty="0" smtClean="0"/>
              <a:t>Keep Your Own Score</a:t>
            </a:r>
            <a:endParaRPr lang="en-US" b="1" dirty="0"/>
          </a:p>
        </p:txBody>
      </p:sp>
      <p:sp>
        <p:nvSpPr>
          <p:cNvPr id="4" name="Content Placeholder 3"/>
          <p:cNvSpPr>
            <a:spLocks noGrp="1"/>
          </p:cNvSpPr>
          <p:nvPr>
            <p:ph idx="1"/>
          </p:nvPr>
        </p:nvSpPr>
        <p:spPr>
          <a:xfrm>
            <a:off x="457200" y="1447800"/>
            <a:ext cx="4724400" cy="4525963"/>
          </a:xfrm>
        </p:spPr>
        <p:txBody>
          <a:bodyPr/>
          <a:lstStyle/>
          <a:p>
            <a:r>
              <a:rPr lang="en-US" sz="2800" b="1" dirty="0" smtClean="0"/>
              <a:t>Round 1 </a:t>
            </a:r>
          </a:p>
          <a:p>
            <a:pPr lvl="1"/>
            <a:r>
              <a:rPr lang="en-US" sz="2400" dirty="0" smtClean="0"/>
              <a:t>14 True and False Questions</a:t>
            </a:r>
          </a:p>
          <a:p>
            <a:pPr lvl="1"/>
            <a:r>
              <a:rPr lang="en-US" sz="2400" u="sng" dirty="0" smtClean="0"/>
              <a:t>1</a:t>
            </a:r>
            <a:r>
              <a:rPr lang="en-US" sz="2400" dirty="0" smtClean="0"/>
              <a:t> Point/Correct Answer</a:t>
            </a:r>
          </a:p>
          <a:p>
            <a:r>
              <a:rPr lang="en-US" sz="2800" b="1" dirty="0" smtClean="0"/>
              <a:t>Round 2 “Double Jeopardy”</a:t>
            </a:r>
          </a:p>
          <a:p>
            <a:pPr lvl="1"/>
            <a:r>
              <a:rPr lang="en-US" sz="2400" dirty="0" smtClean="0"/>
              <a:t>10 True and False Questions</a:t>
            </a:r>
          </a:p>
          <a:p>
            <a:pPr lvl="1"/>
            <a:r>
              <a:rPr lang="en-US" sz="2400" u="sng" dirty="0" smtClean="0"/>
              <a:t>2</a:t>
            </a:r>
            <a:r>
              <a:rPr lang="en-US" sz="2400" dirty="0" smtClean="0"/>
              <a:t> Points/</a:t>
            </a:r>
            <a:r>
              <a:rPr lang="en-US" sz="2400" dirty="0"/>
              <a:t>Correct </a:t>
            </a:r>
            <a:r>
              <a:rPr lang="en-US" sz="2400" dirty="0" smtClean="0"/>
              <a:t>Answer</a:t>
            </a:r>
          </a:p>
          <a:p>
            <a:r>
              <a:rPr lang="en-US" sz="2800" b="1" dirty="0" smtClean="0"/>
              <a:t>Round 3 “Final Jeopardy”</a:t>
            </a:r>
          </a:p>
          <a:p>
            <a:pPr lvl="1"/>
            <a:r>
              <a:rPr lang="en-US" sz="2400" dirty="0" smtClean="0"/>
              <a:t>List Question</a:t>
            </a:r>
          </a:p>
          <a:p>
            <a:pPr lvl="1"/>
            <a:r>
              <a:rPr lang="en-US" sz="2400" u="sng" dirty="0" smtClean="0"/>
              <a:t>3</a:t>
            </a:r>
            <a:r>
              <a:rPr lang="en-US" sz="2400" dirty="0" smtClean="0"/>
              <a:t> Points/</a:t>
            </a:r>
            <a:r>
              <a:rPr lang="en-US" sz="2400" dirty="0"/>
              <a:t>Correct Answer</a:t>
            </a:r>
          </a:p>
          <a:p>
            <a:pPr lvl="1"/>
            <a:endParaRPr lang="en-US" sz="2400" dirty="0"/>
          </a:p>
        </p:txBody>
      </p:sp>
      <p:pic>
        <p:nvPicPr>
          <p:cNvPr id="5" name="Picture 4" descr="Screen Shot 2013-01-02 at 12.09.25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14999" y="1219201"/>
            <a:ext cx="3209345" cy="4131570"/>
          </a:xfrm>
          <a:prstGeom prst="rect">
            <a:avLst/>
          </a:prstGeom>
        </p:spPr>
      </p:pic>
    </p:spTree>
    <p:extLst>
      <p:ext uri="{BB962C8B-B14F-4D97-AF65-F5344CB8AC3E}">
        <p14:creationId xmlns:p14="http://schemas.microsoft.com/office/powerpoint/2010/main" val="3387012199"/>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838200"/>
            <a:ext cx="8077200" cy="1828800"/>
          </a:xfrm>
        </p:spPr>
        <p:txBody>
          <a:bodyPr>
            <a:normAutofit fontScale="92500"/>
          </a:bodyPr>
          <a:lstStyle/>
          <a:p>
            <a:pPr marL="0" lvl="0" indent="0">
              <a:buNone/>
            </a:pPr>
            <a:r>
              <a:rPr lang="en-US" b="1" dirty="0" smtClean="0">
                <a:solidFill>
                  <a:srgbClr val="000000"/>
                </a:solidFill>
              </a:rPr>
              <a:t>13. </a:t>
            </a:r>
            <a:r>
              <a:rPr lang="en-US" b="1" dirty="0">
                <a:solidFill>
                  <a:srgbClr val="000000"/>
                </a:solidFill>
              </a:rPr>
              <a:t>People with food allergies are at risk of having a reaction from kissing someone who has recently eaten a food to which they are allergic. </a:t>
            </a:r>
          </a:p>
        </p:txBody>
      </p:sp>
      <p:sp>
        <p:nvSpPr>
          <p:cNvPr id="4" name="Content Placeholder 2"/>
          <p:cNvSpPr txBox="1">
            <a:spLocks/>
          </p:cNvSpPr>
          <p:nvPr/>
        </p:nvSpPr>
        <p:spPr bwMode="auto">
          <a:xfrm>
            <a:off x="533400" y="2133600"/>
            <a:ext cx="8001000" cy="1828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charset="0"/>
              <a:buNone/>
            </a:pPr>
            <a:r>
              <a:rPr lang="en-US" sz="8000" b="1" dirty="0" smtClean="0">
                <a:solidFill>
                  <a:srgbClr val="3BA6D1"/>
                </a:solidFill>
              </a:rPr>
              <a:t>TRUE</a:t>
            </a:r>
          </a:p>
          <a:p>
            <a:pPr marL="0" indent="0" algn="ctr">
              <a:buFont typeface="Arial" charset="0"/>
              <a:buNone/>
            </a:pPr>
            <a:endParaRPr lang="en-US" sz="1100" dirty="0" smtClean="0">
              <a:solidFill>
                <a:srgbClr val="3BA6D1"/>
              </a:solidFill>
            </a:endParaRPr>
          </a:p>
          <a:p>
            <a:pPr marL="0" indent="0" algn="ctr">
              <a:buNone/>
            </a:pPr>
            <a:r>
              <a:rPr lang="en-US" sz="2800" i="1" dirty="0">
                <a:solidFill>
                  <a:srgbClr val="3BA6D1"/>
                </a:solidFill>
              </a:rPr>
              <a:t>Individuals with food allergies are at risk of having a reaction from kissing someone who has recently eaten a food allergen. So, they need to tell their friends and dates about their food allergies to avoid accidents.</a:t>
            </a:r>
            <a:r>
              <a:rPr lang="en-US" sz="2800" dirty="0">
                <a:solidFill>
                  <a:srgbClr val="3BA6D1"/>
                </a:solidFill>
              </a:rPr>
              <a:t> </a:t>
            </a:r>
          </a:p>
        </p:txBody>
      </p:sp>
    </p:spTree>
    <p:extLst>
      <p:ext uri="{BB962C8B-B14F-4D97-AF65-F5344CB8AC3E}">
        <p14:creationId xmlns:p14="http://schemas.microsoft.com/office/powerpoint/2010/main" val="384101230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15362" name="Title 1"/>
          <p:cNvSpPr>
            <a:spLocks noGrp="1"/>
          </p:cNvSpPr>
          <p:nvPr>
            <p:ph type="title"/>
          </p:nvPr>
        </p:nvSpPr>
        <p:spPr>
          <a:xfrm>
            <a:off x="0" y="3840162"/>
            <a:ext cx="9144000" cy="808038"/>
          </a:xfrm>
        </p:spPr>
        <p:txBody>
          <a:bodyPr>
            <a:normAutofit fontScale="90000"/>
          </a:bodyPr>
          <a:lstStyle/>
          <a:p>
            <a:pPr eaLnBrk="1" hangingPunct="1"/>
            <a:r>
              <a:rPr lang="en-US" sz="5400" b="1" dirty="0" smtClean="0">
                <a:solidFill>
                  <a:srgbClr val="FFFFFF"/>
                </a:solidFill>
                <a:cs typeface="Arial"/>
              </a:rPr>
              <a:t>Round 1</a:t>
            </a:r>
            <a:br>
              <a:rPr lang="en-US" sz="5400" b="1" dirty="0" smtClean="0">
                <a:solidFill>
                  <a:srgbClr val="FFFFFF"/>
                </a:solidFill>
                <a:cs typeface="Arial"/>
              </a:rPr>
            </a:br>
            <a:r>
              <a:rPr lang="en-US" sz="5400" b="1" dirty="0" smtClean="0">
                <a:solidFill>
                  <a:srgbClr val="FFFFFF"/>
                </a:solidFill>
                <a:cs typeface="Arial"/>
              </a:rPr>
              <a:t>TRUE AND FALSE</a:t>
            </a:r>
            <a:br>
              <a:rPr lang="en-US" sz="5400" b="1" dirty="0" smtClean="0">
                <a:solidFill>
                  <a:srgbClr val="FFFFFF"/>
                </a:solidFill>
                <a:cs typeface="Arial"/>
              </a:rPr>
            </a:br>
            <a:r>
              <a:rPr lang="en-US" sz="5400" b="1" dirty="0" smtClean="0">
                <a:solidFill>
                  <a:srgbClr val="FFFFFF"/>
                </a:solidFill>
                <a:cs typeface="Arial"/>
              </a:rPr>
              <a:t>Tally Your Score</a:t>
            </a:r>
            <a:br>
              <a:rPr lang="en-US" sz="5400" b="1" dirty="0" smtClean="0">
                <a:solidFill>
                  <a:srgbClr val="FFFFFF"/>
                </a:solidFill>
                <a:cs typeface="Arial"/>
              </a:rPr>
            </a:br>
            <a:r>
              <a:rPr lang="en-US" sz="1800" b="1" dirty="0" smtClean="0">
                <a:solidFill>
                  <a:srgbClr val="FFFFFF"/>
                </a:solidFill>
                <a:cs typeface="Arial"/>
              </a:rPr>
              <a:t>(1 Point/Correct Answer)</a:t>
            </a:r>
          </a:p>
        </p:txBody>
      </p:sp>
      <p:pic>
        <p:nvPicPr>
          <p:cNvPr id="4" name="Picture 3" descr="Food Allergy Jeopardy.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3140" y="838200"/>
            <a:ext cx="7084060" cy="2140067"/>
          </a:xfrm>
          <a:prstGeom prst="rect">
            <a:avLst/>
          </a:prstGeom>
          <a:ln w="57150" cmpd="sng">
            <a:solidFill>
              <a:schemeClr val="tx1"/>
            </a:solidFill>
          </a:ln>
        </p:spPr>
      </p:pic>
    </p:spTree>
    <p:extLst>
      <p:ext uri="{BB962C8B-B14F-4D97-AF65-F5344CB8AC3E}">
        <p14:creationId xmlns:p14="http://schemas.microsoft.com/office/powerpoint/2010/main" val="403002335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withEffect">
                                  <p:stCondLst>
                                    <p:cond delay="0"/>
                                  </p:stCondLst>
                                  <p:childTnLst>
                                    <p:set>
                                      <p:cBhvr>
                                        <p:cTn id="6" dur="1" fill="hold">
                                          <p:stCondLst>
                                            <p:cond delay="0"/>
                                          </p:stCondLst>
                                        </p:cTn>
                                        <p:tgtEl>
                                          <p:spTgt spid="15362"/>
                                        </p:tgtEl>
                                        <p:attrNameLst>
                                          <p:attrName>style.visibility</p:attrName>
                                        </p:attrNameLst>
                                      </p:cBhvr>
                                      <p:to>
                                        <p:strVal val="visible"/>
                                      </p:to>
                                    </p:set>
                                    <p:anim calcmode="lin" valueType="num">
                                      <p:cBhvr>
                                        <p:cTn id="7" dur="1000" fill="hold"/>
                                        <p:tgtEl>
                                          <p:spTgt spid="15362"/>
                                        </p:tgtEl>
                                        <p:attrNameLst>
                                          <p:attrName>ppt_w</p:attrName>
                                        </p:attrNameLst>
                                      </p:cBhvr>
                                      <p:tavLst>
                                        <p:tav tm="0">
                                          <p:val>
                                            <p:fltVal val="0"/>
                                          </p:val>
                                        </p:tav>
                                        <p:tav tm="100000">
                                          <p:val>
                                            <p:strVal val="#ppt_w"/>
                                          </p:val>
                                        </p:tav>
                                      </p:tavLst>
                                    </p:anim>
                                    <p:anim calcmode="lin" valueType="num">
                                      <p:cBhvr>
                                        <p:cTn id="8" dur="1000" fill="hold"/>
                                        <p:tgtEl>
                                          <p:spTgt spid="1536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title"/>
          </p:nvPr>
        </p:nvSpPr>
        <p:spPr>
          <a:xfrm>
            <a:off x="0" y="3840162"/>
            <a:ext cx="9144000" cy="808038"/>
          </a:xfrm>
        </p:spPr>
        <p:txBody>
          <a:bodyPr>
            <a:normAutofit fontScale="90000"/>
          </a:bodyPr>
          <a:lstStyle/>
          <a:p>
            <a:pPr eaLnBrk="1" hangingPunct="1"/>
            <a:r>
              <a:rPr lang="en-US" sz="5400" b="1" dirty="0" smtClean="0">
                <a:solidFill>
                  <a:srgbClr val="FFFFFF"/>
                </a:solidFill>
                <a:cs typeface="Arial"/>
              </a:rPr>
              <a:t>Round 2</a:t>
            </a:r>
            <a:br>
              <a:rPr lang="en-US" sz="5400" b="1" dirty="0" smtClean="0">
                <a:solidFill>
                  <a:srgbClr val="FFFFFF"/>
                </a:solidFill>
                <a:cs typeface="Arial"/>
              </a:rPr>
            </a:br>
            <a:r>
              <a:rPr lang="en-US" sz="5400" b="1" dirty="0" smtClean="0">
                <a:solidFill>
                  <a:srgbClr val="FFFFFF"/>
                </a:solidFill>
                <a:cs typeface="Arial"/>
              </a:rPr>
              <a:t>Double Jeopardy</a:t>
            </a:r>
            <a:br>
              <a:rPr lang="en-US" sz="5400" b="1" dirty="0" smtClean="0">
                <a:solidFill>
                  <a:srgbClr val="FFFFFF"/>
                </a:solidFill>
                <a:cs typeface="Arial"/>
              </a:rPr>
            </a:br>
            <a:r>
              <a:rPr lang="en-US" sz="5400" b="1" dirty="0" smtClean="0">
                <a:solidFill>
                  <a:srgbClr val="FFFFFF"/>
                </a:solidFill>
                <a:cs typeface="Arial"/>
              </a:rPr>
              <a:t>True and False</a:t>
            </a:r>
            <a:br>
              <a:rPr lang="en-US" sz="5400" b="1" dirty="0" smtClean="0">
                <a:solidFill>
                  <a:srgbClr val="FFFFFF"/>
                </a:solidFill>
                <a:cs typeface="Arial"/>
              </a:rPr>
            </a:br>
            <a:r>
              <a:rPr lang="en-US" sz="2000" b="1" dirty="0" smtClean="0">
                <a:solidFill>
                  <a:srgbClr val="FFFFFF"/>
                </a:solidFill>
                <a:cs typeface="Arial"/>
              </a:rPr>
              <a:t>(Points are doubled)</a:t>
            </a:r>
          </a:p>
        </p:txBody>
      </p:sp>
      <p:pic>
        <p:nvPicPr>
          <p:cNvPr id="5" name="Picture 4" descr="Food Allergy Jeopardy.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3140" y="838200"/>
            <a:ext cx="7084060" cy="2140067"/>
          </a:xfrm>
          <a:prstGeom prst="rect">
            <a:avLst/>
          </a:prstGeom>
          <a:ln w="57150" cmpd="sng">
            <a:solidFill>
              <a:schemeClr val="tx1"/>
            </a:solidFill>
          </a:ln>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l"/>
            <a:r>
              <a:rPr lang="en-US" sz="4800" b="1" dirty="0" smtClean="0"/>
              <a:t>1. </a:t>
            </a:r>
            <a:r>
              <a:rPr lang="en-US" sz="4800" b="1" dirty="0"/>
              <a:t>True or False?</a:t>
            </a:r>
            <a:endParaRPr lang="en-US" sz="4800" dirty="0"/>
          </a:p>
        </p:txBody>
      </p:sp>
      <p:sp>
        <p:nvSpPr>
          <p:cNvPr id="2" name="Content Placeholder 1"/>
          <p:cNvSpPr>
            <a:spLocks noGrp="1"/>
          </p:cNvSpPr>
          <p:nvPr>
            <p:ph idx="1"/>
          </p:nvPr>
        </p:nvSpPr>
        <p:spPr/>
        <p:txBody>
          <a:bodyPr/>
          <a:lstStyle/>
          <a:p>
            <a:pPr marL="0" lvl="0" indent="0">
              <a:buNone/>
            </a:pPr>
            <a:r>
              <a:rPr lang="en-US" sz="4400" dirty="0"/>
              <a:t>50% of Canadians have a food allergy.</a:t>
            </a:r>
            <a:endParaRPr lang="en-CA" sz="4400" dirty="0"/>
          </a:p>
        </p:txBody>
      </p:sp>
    </p:spTree>
    <p:extLst>
      <p:ext uri="{BB962C8B-B14F-4D97-AF65-F5344CB8AC3E}">
        <p14:creationId xmlns:p14="http://schemas.microsoft.com/office/powerpoint/2010/main" val="49969818"/>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838200"/>
            <a:ext cx="8229600" cy="1828800"/>
          </a:xfrm>
        </p:spPr>
        <p:txBody>
          <a:bodyPr/>
          <a:lstStyle/>
          <a:p>
            <a:pPr marL="0" lvl="0" indent="0">
              <a:buNone/>
            </a:pPr>
            <a:r>
              <a:rPr lang="en-US" b="1" dirty="0" smtClean="0">
                <a:solidFill>
                  <a:srgbClr val="000000"/>
                </a:solidFill>
              </a:rPr>
              <a:t>1. </a:t>
            </a:r>
            <a:r>
              <a:rPr lang="en-US" dirty="0"/>
              <a:t>50% of Canadians have a food allergy.</a:t>
            </a:r>
            <a:endParaRPr lang="en-CA" dirty="0"/>
          </a:p>
        </p:txBody>
      </p:sp>
      <p:sp>
        <p:nvSpPr>
          <p:cNvPr id="4" name="Content Placeholder 2"/>
          <p:cNvSpPr txBox="1">
            <a:spLocks/>
          </p:cNvSpPr>
          <p:nvPr/>
        </p:nvSpPr>
        <p:spPr bwMode="auto">
          <a:xfrm>
            <a:off x="533400" y="2057400"/>
            <a:ext cx="8001000" cy="1828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charset="0"/>
              <a:buNone/>
            </a:pPr>
            <a:r>
              <a:rPr lang="en-US" sz="8000" b="1" dirty="0" smtClean="0">
                <a:solidFill>
                  <a:srgbClr val="3BA6D1"/>
                </a:solidFill>
              </a:rPr>
              <a:t>FALSE</a:t>
            </a:r>
          </a:p>
          <a:p>
            <a:pPr marL="0" indent="0" algn="ctr">
              <a:buFont typeface="Arial" charset="0"/>
              <a:buNone/>
            </a:pPr>
            <a:endParaRPr lang="en-US" sz="1100" dirty="0" smtClean="0">
              <a:solidFill>
                <a:srgbClr val="3BA6D1"/>
              </a:solidFill>
            </a:endParaRPr>
          </a:p>
          <a:p>
            <a:pPr marL="0" indent="0" algn="ctr">
              <a:buNone/>
            </a:pPr>
            <a:r>
              <a:rPr lang="en-US" sz="2400" i="1" dirty="0">
                <a:solidFill>
                  <a:srgbClr val="43A9D2"/>
                </a:solidFill>
              </a:rPr>
              <a:t>2.5 million Canadians have a food allergy, which works out to approximately 7% of the population. </a:t>
            </a:r>
          </a:p>
        </p:txBody>
      </p:sp>
    </p:spTree>
    <p:extLst>
      <p:ext uri="{BB962C8B-B14F-4D97-AF65-F5344CB8AC3E}">
        <p14:creationId xmlns:p14="http://schemas.microsoft.com/office/powerpoint/2010/main" val="271552512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l"/>
            <a:r>
              <a:rPr lang="en-US" sz="4800" b="1" dirty="0"/>
              <a:t>2</a:t>
            </a:r>
            <a:r>
              <a:rPr lang="en-US" sz="4800" b="1" dirty="0" smtClean="0"/>
              <a:t>. </a:t>
            </a:r>
            <a:r>
              <a:rPr lang="en-US" sz="4800" b="1" dirty="0"/>
              <a:t>True or False?</a:t>
            </a:r>
            <a:endParaRPr lang="en-US" sz="4800" dirty="0"/>
          </a:p>
        </p:txBody>
      </p:sp>
      <p:sp>
        <p:nvSpPr>
          <p:cNvPr id="2" name="Content Placeholder 1"/>
          <p:cNvSpPr>
            <a:spLocks noGrp="1"/>
          </p:cNvSpPr>
          <p:nvPr>
            <p:ph idx="1"/>
          </p:nvPr>
        </p:nvSpPr>
        <p:spPr/>
        <p:txBody>
          <a:bodyPr/>
          <a:lstStyle/>
          <a:p>
            <a:pPr marL="0" lvl="0" indent="0">
              <a:buNone/>
            </a:pPr>
            <a:r>
              <a:rPr lang="en-US" sz="4400" dirty="0"/>
              <a:t>The best place to keep an auto-injector (e.g. </a:t>
            </a:r>
            <a:r>
              <a:rPr lang="en-US" sz="4400" dirty="0" err="1"/>
              <a:t>EpiPen</a:t>
            </a:r>
            <a:r>
              <a:rPr lang="en-US" sz="4400" dirty="0"/>
              <a:t>®) when travelling is in a car glove compartment.</a:t>
            </a:r>
            <a:endParaRPr lang="en-CA" sz="4400" dirty="0"/>
          </a:p>
        </p:txBody>
      </p:sp>
    </p:spTree>
    <p:extLst>
      <p:ext uri="{BB962C8B-B14F-4D97-AF65-F5344CB8AC3E}">
        <p14:creationId xmlns:p14="http://schemas.microsoft.com/office/powerpoint/2010/main" val="1537591775"/>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838200"/>
            <a:ext cx="8229600" cy="1828800"/>
          </a:xfrm>
        </p:spPr>
        <p:txBody>
          <a:bodyPr/>
          <a:lstStyle/>
          <a:p>
            <a:pPr marL="0" lvl="0" indent="0">
              <a:buNone/>
            </a:pPr>
            <a:r>
              <a:rPr lang="en-US" dirty="0" smtClean="0">
                <a:solidFill>
                  <a:srgbClr val="000000"/>
                </a:solidFill>
              </a:rPr>
              <a:t>2. </a:t>
            </a:r>
            <a:r>
              <a:rPr lang="en-US" dirty="0"/>
              <a:t>The best place to keep an auto-injector (e.g. </a:t>
            </a:r>
            <a:r>
              <a:rPr lang="en-US" dirty="0" err="1"/>
              <a:t>EpiPen</a:t>
            </a:r>
            <a:r>
              <a:rPr lang="en-US" dirty="0"/>
              <a:t>®) when travelling is in a car glove compartment.</a:t>
            </a:r>
            <a:endParaRPr lang="en-CA" dirty="0"/>
          </a:p>
        </p:txBody>
      </p:sp>
      <p:sp>
        <p:nvSpPr>
          <p:cNvPr id="4" name="Content Placeholder 2"/>
          <p:cNvSpPr txBox="1">
            <a:spLocks/>
          </p:cNvSpPr>
          <p:nvPr/>
        </p:nvSpPr>
        <p:spPr bwMode="auto">
          <a:xfrm>
            <a:off x="533400" y="2057400"/>
            <a:ext cx="8001000" cy="1828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charset="0"/>
              <a:buNone/>
            </a:pPr>
            <a:r>
              <a:rPr lang="en-US" sz="8000" b="1" dirty="0" smtClean="0">
                <a:solidFill>
                  <a:srgbClr val="3BA6D1"/>
                </a:solidFill>
              </a:rPr>
              <a:t>FALSE</a:t>
            </a:r>
          </a:p>
          <a:p>
            <a:pPr marL="0" indent="0" algn="ctr">
              <a:buFont typeface="Arial" charset="0"/>
              <a:buNone/>
            </a:pPr>
            <a:endParaRPr lang="en-US" sz="1100" dirty="0" smtClean="0">
              <a:solidFill>
                <a:srgbClr val="3BA6D1"/>
              </a:solidFill>
            </a:endParaRPr>
          </a:p>
          <a:p>
            <a:pPr marL="0" indent="0" algn="ctr">
              <a:buNone/>
            </a:pPr>
            <a:r>
              <a:rPr lang="en-US" sz="2400" i="1" dirty="0">
                <a:solidFill>
                  <a:srgbClr val="43A9D2"/>
                </a:solidFill>
              </a:rPr>
              <a:t>The medicine inside known as epinephrine should never be exposed to extreme temperatures. Cars can get very hot/cold. It’s important people with food allergies always carry their auto-injector with them.</a:t>
            </a:r>
            <a:r>
              <a:rPr lang="en-CA" sz="2400" i="1" dirty="0">
                <a:solidFill>
                  <a:srgbClr val="43A9D2"/>
                </a:solidFill>
              </a:rPr>
              <a:t> </a:t>
            </a:r>
            <a:endParaRPr lang="en-US" sz="2400" i="1" dirty="0">
              <a:solidFill>
                <a:srgbClr val="43A9D2"/>
              </a:solidFill>
            </a:endParaRPr>
          </a:p>
        </p:txBody>
      </p:sp>
    </p:spTree>
    <p:extLst>
      <p:ext uri="{BB962C8B-B14F-4D97-AF65-F5344CB8AC3E}">
        <p14:creationId xmlns:p14="http://schemas.microsoft.com/office/powerpoint/2010/main" val="63674277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l"/>
            <a:r>
              <a:rPr lang="en-US" sz="4800" b="1" dirty="0" smtClean="0"/>
              <a:t>3. </a:t>
            </a:r>
            <a:r>
              <a:rPr lang="en-US" sz="4800" b="1" dirty="0"/>
              <a:t>True or False?</a:t>
            </a:r>
            <a:endParaRPr lang="en-US" sz="4800" dirty="0"/>
          </a:p>
        </p:txBody>
      </p:sp>
      <p:sp>
        <p:nvSpPr>
          <p:cNvPr id="2" name="Content Placeholder 1"/>
          <p:cNvSpPr>
            <a:spLocks noGrp="1"/>
          </p:cNvSpPr>
          <p:nvPr>
            <p:ph idx="1"/>
          </p:nvPr>
        </p:nvSpPr>
        <p:spPr/>
        <p:txBody>
          <a:bodyPr/>
          <a:lstStyle/>
          <a:p>
            <a:pPr marL="0" lvl="0" indent="0">
              <a:buNone/>
            </a:pPr>
            <a:r>
              <a:rPr lang="en-US" sz="4400" dirty="0"/>
              <a:t>The best place to inject an epinephrine auto-injector is on the thigh.</a:t>
            </a:r>
            <a:endParaRPr lang="en-CA" sz="4400" dirty="0"/>
          </a:p>
        </p:txBody>
      </p:sp>
    </p:spTree>
    <p:extLst>
      <p:ext uri="{BB962C8B-B14F-4D97-AF65-F5344CB8AC3E}">
        <p14:creationId xmlns:p14="http://schemas.microsoft.com/office/powerpoint/2010/main" val="3288958668"/>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838200"/>
            <a:ext cx="8229600" cy="1828800"/>
          </a:xfrm>
        </p:spPr>
        <p:txBody>
          <a:bodyPr/>
          <a:lstStyle/>
          <a:p>
            <a:pPr marL="0" lvl="0" indent="0">
              <a:buNone/>
            </a:pPr>
            <a:r>
              <a:rPr lang="en-US" dirty="0" smtClean="0"/>
              <a:t>3. The </a:t>
            </a:r>
            <a:r>
              <a:rPr lang="en-US" dirty="0"/>
              <a:t>best place to inject an epinephrine auto-injector is on the thigh.</a:t>
            </a:r>
            <a:endParaRPr lang="en-CA" dirty="0"/>
          </a:p>
        </p:txBody>
      </p:sp>
      <p:sp>
        <p:nvSpPr>
          <p:cNvPr id="4" name="Content Placeholder 2"/>
          <p:cNvSpPr txBox="1">
            <a:spLocks/>
          </p:cNvSpPr>
          <p:nvPr/>
        </p:nvSpPr>
        <p:spPr bwMode="auto">
          <a:xfrm>
            <a:off x="533400" y="2057400"/>
            <a:ext cx="8001000" cy="1828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charset="0"/>
              <a:buNone/>
            </a:pPr>
            <a:r>
              <a:rPr lang="en-US" sz="8000" b="1" dirty="0" smtClean="0">
                <a:solidFill>
                  <a:srgbClr val="3BA6D1"/>
                </a:solidFill>
              </a:rPr>
              <a:t>TRUE</a:t>
            </a:r>
          </a:p>
          <a:p>
            <a:pPr marL="0" indent="0" algn="ctr">
              <a:buFont typeface="Arial" charset="0"/>
              <a:buNone/>
            </a:pPr>
            <a:endParaRPr lang="en-US" sz="1100" dirty="0" smtClean="0">
              <a:solidFill>
                <a:srgbClr val="3BA6D1"/>
              </a:solidFill>
            </a:endParaRPr>
          </a:p>
          <a:p>
            <a:pPr marL="0" indent="0" algn="ctr">
              <a:buNone/>
            </a:pPr>
            <a:r>
              <a:rPr lang="en-US" sz="2400" i="1" dirty="0">
                <a:solidFill>
                  <a:srgbClr val="43A9D2"/>
                </a:solidFill>
              </a:rPr>
              <a:t>It should be injected on the mid-outer thigh. It can also go through clothing but avoid thick seams like on the side of your jeans.</a:t>
            </a:r>
            <a:r>
              <a:rPr lang="en-CA" sz="2400" i="1" dirty="0">
                <a:solidFill>
                  <a:srgbClr val="43A9D2"/>
                </a:solidFill>
              </a:rPr>
              <a:t> </a:t>
            </a:r>
            <a:endParaRPr lang="en-US" sz="2400" i="1" dirty="0">
              <a:solidFill>
                <a:srgbClr val="43A9D2"/>
              </a:solidFill>
            </a:endParaRPr>
          </a:p>
        </p:txBody>
      </p:sp>
    </p:spTree>
    <p:extLst>
      <p:ext uri="{BB962C8B-B14F-4D97-AF65-F5344CB8AC3E}">
        <p14:creationId xmlns:p14="http://schemas.microsoft.com/office/powerpoint/2010/main" val="26726720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9.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l"/>
            <a:r>
              <a:rPr lang="en-US" sz="4800" b="1" dirty="0" smtClean="0"/>
              <a:t>4. </a:t>
            </a:r>
            <a:r>
              <a:rPr lang="en-US" sz="4800" b="1" dirty="0"/>
              <a:t>True or False?</a:t>
            </a:r>
            <a:endParaRPr lang="en-US" sz="4800" dirty="0"/>
          </a:p>
        </p:txBody>
      </p:sp>
      <p:sp>
        <p:nvSpPr>
          <p:cNvPr id="2" name="Content Placeholder 1"/>
          <p:cNvSpPr>
            <a:spLocks noGrp="1"/>
          </p:cNvSpPr>
          <p:nvPr>
            <p:ph idx="1"/>
          </p:nvPr>
        </p:nvSpPr>
        <p:spPr/>
        <p:txBody>
          <a:bodyPr/>
          <a:lstStyle/>
          <a:p>
            <a:pPr marL="0" lvl="0" indent="0">
              <a:buNone/>
            </a:pPr>
            <a:r>
              <a:rPr lang="en-US" sz="4400" dirty="0"/>
              <a:t>Eggs are an example of dairy food.</a:t>
            </a:r>
            <a:endParaRPr lang="en-CA" sz="4400" dirty="0"/>
          </a:p>
        </p:txBody>
      </p:sp>
    </p:spTree>
    <p:extLst>
      <p:ext uri="{BB962C8B-B14F-4D97-AF65-F5344CB8AC3E}">
        <p14:creationId xmlns:p14="http://schemas.microsoft.com/office/powerpoint/2010/main" val="198121065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15362" name="Title 1"/>
          <p:cNvSpPr>
            <a:spLocks noGrp="1"/>
          </p:cNvSpPr>
          <p:nvPr>
            <p:ph type="title"/>
          </p:nvPr>
        </p:nvSpPr>
        <p:spPr>
          <a:xfrm>
            <a:off x="0" y="3611562"/>
            <a:ext cx="9144000" cy="808038"/>
          </a:xfrm>
        </p:spPr>
        <p:txBody>
          <a:bodyPr>
            <a:normAutofit fontScale="90000"/>
          </a:bodyPr>
          <a:lstStyle/>
          <a:p>
            <a:pPr eaLnBrk="1" hangingPunct="1"/>
            <a:r>
              <a:rPr lang="en-US" sz="5400" b="1" dirty="0" smtClean="0">
                <a:solidFill>
                  <a:srgbClr val="FFFFFF"/>
                </a:solidFill>
                <a:cs typeface="Arial"/>
              </a:rPr>
              <a:t>Round 1</a:t>
            </a:r>
            <a:br>
              <a:rPr lang="en-US" sz="5400" b="1" dirty="0" smtClean="0">
                <a:solidFill>
                  <a:srgbClr val="FFFFFF"/>
                </a:solidFill>
                <a:cs typeface="Arial"/>
              </a:rPr>
            </a:br>
            <a:r>
              <a:rPr lang="en-US" sz="5400" b="1" dirty="0" smtClean="0">
                <a:solidFill>
                  <a:srgbClr val="FFFFFF"/>
                </a:solidFill>
                <a:cs typeface="Arial"/>
              </a:rPr>
              <a:t>TRUE AND FALSE</a:t>
            </a:r>
          </a:p>
        </p:txBody>
      </p:sp>
      <p:pic>
        <p:nvPicPr>
          <p:cNvPr id="4" name="Picture 3" descr="Food Allergy Jeopardy.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3140" y="1066800"/>
            <a:ext cx="7084060" cy="2140067"/>
          </a:xfrm>
          <a:prstGeom prst="rect">
            <a:avLst/>
          </a:prstGeom>
          <a:ln w="57150" cmpd="sng">
            <a:solidFill>
              <a:schemeClr val="tx1"/>
            </a:solidFill>
          </a:ln>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withEffect">
                                  <p:stCondLst>
                                    <p:cond delay="0"/>
                                  </p:stCondLst>
                                  <p:childTnLst>
                                    <p:set>
                                      <p:cBhvr>
                                        <p:cTn id="6" dur="1" fill="hold">
                                          <p:stCondLst>
                                            <p:cond delay="0"/>
                                          </p:stCondLst>
                                        </p:cTn>
                                        <p:tgtEl>
                                          <p:spTgt spid="15362"/>
                                        </p:tgtEl>
                                        <p:attrNameLst>
                                          <p:attrName>style.visibility</p:attrName>
                                        </p:attrNameLst>
                                      </p:cBhvr>
                                      <p:to>
                                        <p:strVal val="visible"/>
                                      </p:to>
                                    </p:set>
                                    <p:anim calcmode="lin" valueType="num">
                                      <p:cBhvr>
                                        <p:cTn id="7" dur="1000" fill="hold"/>
                                        <p:tgtEl>
                                          <p:spTgt spid="15362"/>
                                        </p:tgtEl>
                                        <p:attrNameLst>
                                          <p:attrName>ppt_w</p:attrName>
                                        </p:attrNameLst>
                                      </p:cBhvr>
                                      <p:tavLst>
                                        <p:tav tm="0">
                                          <p:val>
                                            <p:fltVal val="0"/>
                                          </p:val>
                                        </p:tav>
                                        <p:tav tm="100000">
                                          <p:val>
                                            <p:strVal val="#ppt_w"/>
                                          </p:val>
                                        </p:tav>
                                      </p:tavLst>
                                    </p:anim>
                                    <p:anim calcmode="lin" valueType="num">
                                      <p:cBhvr>
                                        <p:cTn id="8" dur="1000" fill="hold"/>
                                        <p:tgtEl>
                                          <p:spTgt spid="1536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Lst>
  </p:timing>
</p:sld>
</file>

<file path=ppt/slides/slide40.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838200"/>
            <a:ext cx="8229600" cy="1828800"/>
          </a:xfrm>
        </p:spPr>
        <p:txBody>
          <a:bodyPr/>
          <a:lstStyle/>
          <a:p>
            <a:pPr marL="0" lvl="0" indent="0">
              <a:buNone/>
            </a:pPr>
            <a:r>
              <a:rPr lang="en-US" dirty="0" smtClean="0"/>
              <a:t>4. </a:t>
            </a:r>
            <a:r>
              <a:rPr lang="en-US" dirty="0"/>
              <a:t>Eggs are an example of dairy food.</a:t>
            </a:r>
            <a:endParaRPr lang="en-CA" dirty="0"/>
          </a:p>
        </p:txBody>
      </p:sp>
      <p:sp>
        <p:nvSpPr>
          <p:cNvPr id="4" name="Content Placeholder 2"/>
          <p:cNvSpPr txBox="1">
            <a:spLocks/>
          </p:cNvSpPr>
          <p:nvPr/>
        </p:nvSpPr>
        <p:spPr bwMode="auto">
          <a:xfrm>
            <a:off x="533400" y="2057400"/>
            <a:ext cx="8001000" cy="1828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charset="0"/>
              <a:buNone/>
            </a:pPr>
            <a:r>
              <a:rPr lang="en-US" sz="8000" b="1" dirty="0" smtClean="0">
                <a:solidFill>
                  <a:srgbClr val="3BA6D1"/>
                </a:solidFill>
              </a:rPr>
              <a:t>FALSE</a:t>
            </a:r>
          </a:p>
          <a:p>
            <a:pPr marL="0" indent="0" algn="ctr">
              <a:buFont typeface="Arial" charset="0"/>
              <a:buNone/>
            </a:pPr>
            <a:endParaRPr lang="en-US" sz="1100" dirty="0" smtClean="0">
              <a:solidFill>
                <a:srgbClr val="3BA6D1"/>
              </a:solidFill>
            </a:endParaRPr>
          </a:p>
          <a:p>
            <a:pPr marL="0" indent="0" algn="ctr">
              <a:buNone/>
            </a:pPr>
            <a:r>
              <a:rPr lang="en-US" sz="2400" i="1" dirty="0">
                <a:solidFill>
                  <a:srgbClr val="43A9D2"/>
                </a:solidFill>
              </a:rPr>
              <a:t>Eggs are a separate allergen from dairy. Examples of dairy foods can be milk, cheese, sour cream and yogurt. People with a dairy allergy should be able to eat eggs.</a:t>
            </a:r>
            <a:r>
              <a:rPr lang="en-CA" sz="2400" i="1" dirty="0">
                <a:solidFill>
                  <a:srgbClr val="43A9D2"/>
                </a:solidFill>
              </a:rPr>
              <a:t> </a:t>
            </a:r>
            <a:endParaRPr lang="en-US" sz="2400" i="1" dirty="0">
              <a:solidFill>
                <a:srgbClr val="43A9D2"/>
              </a:solidFill>
            </a:endParaRPr>
          </a:p>
        </p:txBody>
      </p:sp>
    </p:spTree>
    <p:extLst>
      <p:ext uri="{BB962C8B-B14F-4D97-AF65-F5344CB8AC3E}">
        <p14:creationId xmlns:p14="http://schemas.microsoft.com/office/powerpoint/2010/main" val="260637203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l"/>
            <a:r>
              <a:rPr lang="en-US" sz="4800" b="1" dirty="0" smtClean="0"/>
              <a:t>5. </a:t>
            </a:r>
            <a:r>
              <a:rPr lang="en-US" sz="4800" b="1" dirty="0"/>
              <a:t>True or False?</a:t>
            </a:r>
            <a:endParaRPr lang="en-US" sz="4800" dirty="0"/>
          </a:p>
        </p:txBody>
      </p:sp>
      <p:sp>
        <p:nvSpPr>
          <p:cNvPr id="2" name="Content Placeholder 1"/>
          <p:cNvSpPr>
            <a:spLocks noGrp="1"/>
          </p:cNvSpPr>
          <p:nvPr>
            <p:ph idx="1"/>
          </p:nvPr>
        </p:nvSpPr>
        <p:spPr/>
        <p:txBody>
          <a:bodyPr/>
          <a:lstStyle/>
          <a:p>
            <a:pPr marL="0" lvl="0" indent="0">
              <a:buNone/>
            </a:pPr>
            <a:r>
              <a:rPr lang="en-US" sz="4400" dirty="0"/>
              <a:t>A milk allergy is the same thing as lactose intolerance.	</a:t>
            </a:r>
            <a:endParaRPr lang="en-CA" sz="4400" dirty="0"/>
          </a:p>
        </p:txBody>
      </p:sp>
    </p:spTree>
    <p:extLst>
      <p:ext uri="{BB962C8B-B14F-4D97-AF65-F5344CB8AC3E}">
        <p14:creationId xmlns:p14="http://schemas.microsoft.com/office/powerpoint/2010/main" val="256433427"/>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838200"/>
            <a:ext cx="8229600" cy="1828800"/>
          </a:xfrm>
        </p:spPr>
        <p:txBody>
          <a:bodyPr/>
          <a:lstStyle/>
          <a:p>
            <a:pPr marL="0" lvl="0" indent="0">
              <a:buNone/>
            </a:pPr>
            <a:r>
              <a:rPr lang="en-US" dirty="0" smtClean="0"/>
              <a:t>5. </a:t>
            </a:r>
            <a:r>
              <a:rPr lang="en-US" dirty="0"/>
              <a:t>A milk allergy is the same thing as lactose intolerance.	</a:t>
            </a:r>
            <a:endParaRPr lang="en-CA" dirty="0"/>
          </a:p>
        </p:txBody>
      </p:sp>
      <p:sp>
        <p:nvSpPr>
          <p:cNvPr id="4" name="Content Placeholder 2"/>
          <p:cNvSpPr txBox="1">
            <a:spLocks/>
          </p:cNvSpPr>
          <p:nvPr/>
        </p:nvSpPr>
        <p:spPr bwMode="auto">
          <a:xfrm>
            <a:off x="533400" y="2057400"/>
            <a:ext cx="8001000" cy="1828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charset="0"/>
              <a:buNone/>
            </a:pPr>
            <a:r>
              <a:rPr lang="en-US" sz="8000" b="1" dirty="0" smtClean="0">
                <a:solidFill>
                  <a:srgbClr val="3BA6D1"/>
                </a:solidFill>
              </a:rPr>
              <a:t>FALSE</a:t>
            </a:r>
          </a:p>
          <a:p>
            <a:pPr marL="0" indent="0" algn="ctr">
              <a:buFont typeface="Arial" charset="0"/>
              <a:buNone/>
            </a:pPr>
            <a:endParaRPr lang="en-US" sz="1100" dirty="0" smtClean="0">
              <a:solidFill>
                <a:srgbClr val="3BA6D1"/>
              </a:solidFill>
            </a:endParaRPr>
          </a:p>
          <a:p>
            <a:pPr marL="0" indent="0" algn="ctr">
              <a:buNone/>
            </a:pPr>
            <a:r>
              <a:rPr lang="en-US" sz="2400" i="1" dirty="0">
                <a:solidFill>
                  <a:srgbClr val="43A9D2"/>
                </a:solidFill>
              </a:rPr>
              <a:t>Although both conditions can cause someone to feel certain symptoms, they are technically different. The main difference is the immune system causes allergies and not intolerances.</a:t>
            </a:r>
            <a:r>
              <a:rPr lang="en-CA" sz="2400" i="1" dirty="0">
                <a:solidFill>
                  <a:srgbClr val="43A9D2"/>
                </a:solidFill>
              </a:rPr>
              <a:t> </a:t>
            </a:r>
            <a:r>
              <a:rPr lang="en-CA" sz="2400" i="1" dirty="0" smtClean="0">
                <a:solidFill>
                  <a:srgbClr val="43A9D2"/>
                </a:solidFill>
              </a:rPr>
              <a:t> </a:t>
            </a:r>
            <a:endParaRPr lang="en-US" sz="2400" i="1" dirty="0">
              <a:solidFill>
                <a:srgbClr val="43A9D2"/>
              </a:solidFill>
            </a:endParaRPr>
          </a:p>
        </p:txBody>
      </p:sp>
    </p:spTree>
    <p:extLst>
      <p:ext uri="{BB962C8B-B14F-4D97-AF65-F5344CB8AC3E}">
        <p14:creationId xmlns:p14="http://schemas.microsoft.com/office/powerpoint/2010/main" val="45942403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l"/>
            <a:r>
              <a:rPr lang="en-US" sz="4800" b="1" dirty="0" smtClean="0"/>
              <a:t>6. </a:t>
            </a:r>
            <a:r>
              <a:rPr lang="en-US" sz="4800" b="1" dirty="0"/>
              <a:t>True or False?</a:t>
            </a:r>
            <a:endParaRPr lang="en-US" sz="4800" dirty="0"/>
          </a:p>
        </p:txBody>
      </p:sp>
      <p:sp>
        <p:nvSpPr>
          <p:cNvPr id="2" name="Content Placeholder 1"/>
          <p:cNvSpPr>
            <a:spLocks noGrp="1"/>
          </p:cNvSpPr>
          <p:nvPr>
            <p:ph idx="1"/>
          </p:nvPr>
        </p:nvSpPr>
        <p:spPr/>
        <p:txBody>
          <a:bodyPr/>
          <a:lstStyle/>
          <a:p>
            <a:pPr marL="0" lvl="0" indent="0">
              <a:buNone/>
            </a:pPr>
            <a:r>
              <a:rPr lang="en-US" sz="4400" dirty="0"/>
              <a:t>A </a:t>
            </a:r>
            <a:r>
              <a:rPr lang="en-US" sz="4400" dirty="0" err="1"/>
              <a:t>MedicAlert</a:t>
            </a:r>
            <a:r>
              <a:rPr lang="en-US" sz="4400" dirty="0"/>
              <a:t>® bracelet can be used not only for allergies, but other conditions such as epilepsy or diabetes.</a:t>
            </a:r>
            <a:endParaRPr lang="en-CA" sz="4400" dirty="0"/>
          </a:p>
        </p:txBody>
      </p:sp>
    </p:spTree>
    <p:extLst>
      <p:ext uri="{BB962C8B-B14F-4D97-AF65-F5344CB8AC3E}">
        <p14:creationId xmlns:p14="http://schemas.microsoft.com/office/powerpoint/2010/main" val="4254710968"/>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838200"/>
            <a:ext cx="8229600" cy="1828800"/>
          </a:xfrm>
        </p:spPr>
        <p:txBody>
          <a:bodyPr/>
          <a:lstStyle/>
          <a:p>
            <a:pPr marL="0" lvl="0" indent="0">
              <a:buNone/>
            </a:pPr>
            <a:r>
              <a:rPr lang="en-US" dirty="0" smtClean="0"/>
              <a:t>6. </a:t>
            </a:r>
            <a:r>
              <a:rPr lang="en-US" dirty="0"/>
              <a:t>A </a:t>
            </a:r>
            <a:r>
              <a:rPr lang="en-US" dirty="0" err="1"/>
              <a:t>MedicAlert</a:t>
            </a:r>
            <a:r>
              <a:rPr lang="en-US" dirty="0"/>
              <a:t>® bracelet can be used not only for allergies, but other conditions such as epilepsy or diabetes.</a:t>
            </a:r>
            <a:endParaRPr lang="en-CA" dirty="0"/>
          </a:p>
        </p:txBody>
      </p:sp>
      <p:sp>
        <p:nvSpPr>
          <p:cNvPr id="4" name="Content Placeholder 2"/>
          <p:cNvSpPr txBox="1">
            <a:spLocks/>
          </p:cNvSpPr>
          <p:nvPr/>
        </p:nvSpPr>
        <p:spPr bwMode="auto">
          <a:xfrm>
            <a:off x="533400" y="2362200"/>
            <a:ext cx="8001000" cy="1828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charset="0"/>
              <a:buNone/>
            </a:pPr>
            <a:r>
              <a:rPr lang="en-US" sz="8000" b="1" dirty="0" smtClean="0">
                <a:solidFill>
                  <a:srgbClr val="3BA6D1"/>
                </a:solidFill>
              </a:rPr>
              <a:t>TRUE</a:t>
            </a:r>
          </a:p>
          <a:p>
            <a:pPr marL="0" indent="0" algn="ctr">
              <a:buFont typeface="Arial" charset="0"/>
              <a:buNone/>
            </a:pPr>
            <a:endParaRPr lang="en-US" sz="1100" dirty="0" smtClean="0">
              <a:solidFill>
                <a:srgbClr val="3BA6D1"/>
              </a:solidFill>
            </a:endParaRPr>
          </a:p>
          <a:p>
            <a:pPr marL="0" indent="0" algn="ctr">
              <a:buNone/>
            </a:pPr>
            <a:r>
              <a:rPr lang="en-US" sz="2400" i="1" dirty="0">
                <a:solidFill>
                  <a:srgbClr val="43A9D2"/>
                </a:solidFill>
              </a:rPr>
              <a:t>Medical identification can help “speak” for people with different health conditions. They can help alert others about the medical problem in case they are having difficulty community themselves.</a:t>
            </a:r>
            <a:r>
              <a:rPr lang="en-CA" sz="2400" i="1" dirty="0">
                <a:solidFill>
                  <a:srgbClr val="43A9D2"/>
                </a:solidFill>
              </a:rPr>
              <a:t> </a:t>
            </a:r>
            <a:endParaRPr lang="en-US" sz="2400" i="1" dirty="0">
              <a:solidFill>
                <a:srgbClr val="43A9D2"/>
              </a:solidFill>
            </a:endParaRPr>
          </a:p>
        </p:txBody>
      </p:sp>
    </p:spTree>
    <p:extLst>
      <p:ext uri="{BB962C8B-B14F-4D97-AF65-F5344CB8AC3E}">
        <p14:creationId xmlns:p14="http://schemas.microsoft.com/office/powerpoint/2010/main" val="86227366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5.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l"/>
            <a:r>
              <a:rPr lang="en-US" sz="4800" b="1" dirty="0" smtClean="0"/>
              <a:t>7. </a:t>
            </a:r>
            <a:r>
              <a:rPr lang="en-US" sz="4800" b="1" dirty="0"/>
              <a:t>True or False?</a:t>
            </a:r>
            <a:endParaRPr lang="en-US" sz="4800" dirty="0"/>
          </a:p>
        </p:txBody>
      </p:sp>
      <p:sp>
        <p:nvSpPr>
          <p:cNvPr id="2" name="Content Placeholder 1"/>
          <p:cNvSpPr>
            <a:spLocks noGrp="1"/>
          </p:cNvSpPr>
          <p:nvPr>
            <p:ph idx="1"/>
          </p:nvPr>
        </p:nvSpPr>
        <p:spPr/>
        <p:txBody>
          <a:bodyPr/>
          <a:lstStyle/>
          <a:p>
            <a:pPr marL="0" lvl="0" indent="0">
              <a:buNone/>
            </a:pPr>
            <a:r>
              <a:rPr lang="en-US" sz="4400" dirty="0"/>
              <a:t>Allergic reactions are caused 50% of the time by the circulatory system, and 50% of the time by the digestive </a:t>
            </a:r>
            <a:r>
              <a:rPr lang="en-US" sz="4400"/>
              <a:t>system</a:t>
            </a:r>
            <a:r>
              <a:rPr lang="en-US" sz="4400" smtClean="0"/>
              <a:t>.</a:t>
            </a:r>
            <a:endParaRPr lang="en-CA" sz="4400" dirty="0"/>
          </a:p>
        </p:txBody>
      </p:sp>
    </p:spTree>
    <p:extLst>
      <p:ext uri="{BB962C8B-B14F-4D97-AF65-F5344CB8AC3E}">
        <p14:creationId xmlns:p14="http://schemas.microsoft.com/office/powerpoint/2010/main" val="2619266668"/>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838200"/>
            <a:ext cx="8229600" cy="1828800"/>
          </a:xfrm>
        </p:spPr>
        <p:txBody>
          <a:bodyPr/>
          <a:lstStyle/>
          <a:p>
            <a:pPr marL="0" lvl="0" indent="0">
              <a:buNone/>
            </a:pPr>
            <a:r>
              <a:rPr lang="en-US" dirty="0"/>
              <a:t>7</a:t>
            </a:r>
            <a:r>
              <a:rPr lang="en-US" dirty="0" smtClean="0"/>
              <a:t>. </a:t>
            </a:r>
            <a:r>
              <a:rPr lang="en-US" dirty="0"/>
              <a:t>Allergic reactions are caused 50% of the time by the circulatory system, and 50% of the time by the digestive system.</a:t>
            </a:r>
            <a:endParaRPr lang="en-CA" dirty="0"/>
          </a:p>
        </p:txBody>
      </p:sp>
      <p:sp>
        <p:nvSpPr>
          <p:cNvPr id="4" name="Content Placeholder 2"/>
          <p:cNvSpPr txBox="1">
            <a:spLocks/>
          </p:cNvSpPr>
          <p:nvPr/>
        </p:nvSpPr>
        <p:spPr bwMode="auto">
          <a:xfrm>
            <a:off x="533400" y="2362200"/>
            <a:ext cx="8001000" cy="1828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charset="0"/>
              <a:buNone/>
            </a:pPr>
            <a:r>
              <a:rPr lang="en-US" sz="8000" b="1" dirty="0" smtClean="0">
                <a:solidFill>
                  <a:srgbClr val="3BA6D1"/>
                </a:solidFill>
              </a:rPr>
              <a:t>FALSE</a:t>
            </a:r>
          </a:p>
          <a:p>
            <a:pPr marL="0" indent="0" algn="ctr">
              <a:buFont typeface="Arial" charset="0"/>
              <a:buNone/>
            </a:pPr>
            <a:endParaRPr lang="en-US" sz="1100" dirty="0" smtClean="0">
              <a:solidFill>
                <a:srgbClr val="3BA6D1"/>
              </a:solidFill>
            </a:endParaRPr>
          </a:p>
          <a:p>
            <a:pPr marL="0" indent="0" algn="ctr">
              <a:buNone/>
            </a:pPr>
            <a:r>
              <a:rPr lang="en-US" sz="2400" i="1" dirty="0">
                <a:solidFill>
                  <a:srgbClr val="43A9D2"/>
                </a:solidFill>
              </a:rPr>
              <a:t>An allergic reaction is caused by the immune system where it overreacts to things like food, medicine or insect stings.</a:t>
            </a:r>
            <a:r>
              <a:rPr lang="en-CA" sz="2400" i="1" dirty="0">
                <a:solidFill>
                  <a:srgbClr val="43A9D2"/>
                </a:solidFill>
              </a:rPr>
              <a:t> </a:t>
            </a:r>
            <a:endParaRPr lang="en-US" sz="2400" i="1" dirty="0">
              <a:solidFill>
                <a:srgbClr val="43A9D2"/>
              </a:solidFill>
            </a:endParaRPr>
          </a:p>
        </p:txBody>
      </p:sp>
    </p:spTree>
    <p:extLst>
      <p:ext uri="{BB962C8B-B14F-4D97-AF65-F5344CB8AC3E}">
        <p14:creationId xmlns:p14="http://schemas.microsoft.com/office/powerpoint/2010/main" val="109821697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7.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l"/>
            <a:r>
              <a:rPr lang="en-US" sz="4800" b="1" dirty="0" smtClean="0"/>
              <a:t>8. </a:t>
            </a:r>
            <a:r>
              <a:rPr lang="en-US" sz="4800" b="1" dirty="0"/>
              <a:t>True or False?</a:t>
            </a:r>
            <a:endParaRPr lang="en-US" sz="4800" dirty="0"/>
          </a:p>
        </p:txBody>
      </p:sp>
      <p:sp>
        <p:nvSpPr>
          <p:cNvPr id="2" name="Content Placeholder 1"/>
          <p:cNvSpPr>
            <a:spLocks noGrp="1"/>
          </p:cNvSpPr>
          <p:nvPr>
            <p:ph idx="1"/>
          </p:nvPr>
        </p:nvSpPr>
        <p:spPr/>
        <p:txBody>
          <a:bodyPr/>
          <a:lstStyle/>
          <a:p>
            <a:pPr marL="0" lvl="0" indent="0">
              <a:buNone/>
            </a:pPr>
            <a:r>
              <a:rPr lang="en-US" sz="4400" dirty="0" smtClean="0"/>
              <a:t>If a friend with allergies is feeling sick, it’s a good idea to make sure they don’t go anywhere alone.</a:t>
            </a:r>
            <a:endParaRPr lang="en-CA" sz="4400" dirty="0" smtClean="0"/>
          </a:p>
          <a:p>
            <a:pPr marL="0" lvl="0" indent="0">
              <a:buNone/>
            </a:pPr>
            <a:endParaRPr lang="en-CA" sz="4400" dirty="0"/>
          </a:p>
        </p:txBody>
      </p:sp>
    </p:spTree>
    <p:extLst>
      <p:ext uri="{BB962C8B-B14F-4D97-AF65-F5344CB8AC3E}">
        <p14:creationId xmlns:p14="http://schemas.microsoft.com/office/powerpoint/2010/main" val="4033646039"/>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838200"/>
            <a:ext cx="8229600" cy="1828800"/>
          </a:xfrm>
        </p:spPr>
        <p:txBody>
          <a:bodyPr/>
          <a:lstStyle/>
          <a:p>
            <a:pPr marL="0" lvl="0" indent="0">
              <a:buNone/>
            </a:pPr>
            <a:r>
              <a:rPr lang="en-US" dirty="0" smtClean="0"/>
              <a:t>8. </a:t>
            </a:r>
            <a:r>
              <a:rPr lang="en-US" dirty="0"/>
              <a:t>If a friend with allergies is feeling sick, it’s a good idea to make sure they don’t go anywhere alone.</a:t>
            </a:r>
            <a:endParaRPr lang="en-CA" dirty="0"/>
          </a:p>
        </p:txBody>
      </p:sp>
      <p:sp>
        <p:nvSpPr>
          <p:cNvPr id="4" name="Content Placeholder 2"/>
          <p:cNvSpPr txBox="1">
            <a:spLocks/>
          </p:cNvSpPr>
          <p:nvPr/>
        </p:nvSpPr>
        <p:spPr bwMode="auto">
          <a:xfrm>
            <a:off x="533400" y="2057400"/>
            <a:ext cx="8001000" cy="1828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charset="0"/>
              <a:buNone/>
            </a:pPr>
            <a:r>
              <a:rPr lang="en-US" sz="8000" b="1" dirty="0" smtClean="0">
                <a:solidFill>
                  <a:srgbClr val="3BA6D1"/>
                </a:solidFill>
              </a:rPr>
              <a:t>TRUE</a:t>
            </a:r>
          </a:p>
          <a:p>
            <a:pPr marL="0" indent="0" algn="ctr">
              <a:buFont typeface="Arial" charset="0"/>
              <a:buNone/>
            </a:pPr>
            <a:endParaRPr lang="en-US" sz="1100" i="1" dirty="0" smtClean="0">
              <a:solidFill>
                <a:srgbClr val="43A9D2"/>
              </a:solidFill>
            </a:endParaRPr>
          </a:p>
          <a:p>
            <a:pPr marL="0" lvl="0" indent="0" algn="ctr">
              <a:buNone/>
            </a:pPr>
            <a:r>
              <a:rPr lang="en-US" sz="2400" i="1" dirty="0">
                <a:solidFill>
                  <a:srgbClr val="43A9D2"/>
                </a:solidFill>
              </a:rPr>
              <a:t>If someone is feeling symptoms of an allergic reaction they might be tempted to go off alone in embarrassment. Make sure you tell an adult and stay with them to help.</a:t>
            </a:r>
            <a:endParaRPr lang="en-CA" sz="2400" i="1" dirty="0">
              <a:solidFill>
                <a:srgbClr val="43A9D2"/>
              </a:solidFill>
            </a:endParaRPr>
          </a:p>
        </p:txBody>
      </p:sp>
    </p:spTree>
    <p:extLst>
      <p:ext uri="{BB962C8B-B14F-4D97-AF65-F5344CB8AC3E}">
        <p14:creationId xmlns:p14="http://schemas.microsoft.com/office/powerpoint/2010/main" val="299232411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9.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l"/>
            <a:r>
              <a:rPr lang="en-US" sz="4800" b="1" dirty="0" smtClean="0"/>
              <a:t>9. </a:t>
            </a:r>
            <a:r>
              <a:rPr lang="en-US" sz="4800" b="1" dirty="0"/>
              <a:t>True or False?</a:t>
            </a:r>
            <a:endParaRPr lang="en-US" sz="4800" dirty="0"/>
          </a:p>
        </p:txBody>
      </p:sp>
      <p:sp>
        <p:nvSpPr>
          <p:cNvPr id="2" name="Content Placeholder 1"/>
          <p:cNvSpPr>
            <a:spLocks noGrp="1"/>
          </p:cNvSpPr>
          <p:nvPr>
            <p:ph idx="1"/>
          </p:nvPr>
        </p:nvSpPr>
        <p:spPr/>
        <p:txBody>
          <a:bodyPr>
            <a:normAutofit/>
          </a:bodyPr>
          <a:lstStyle/>
          <a:p>
            <a:pPr marL="0" lvl="0" indent="0">
              <a:buNone/>
            </a:pPr>
            <a:r>
              <a:rPr lang="en-US" sz="4000" dirty="0"/>
              <a:t>When a product says “Made on the same equipment as peanuts”, there is more likelihood it actually has peanuts inside compared to a product that says, “May contain peanuts”. </a:t>
            </a:r>
            <a:endParaRPr lang="en-CA" sz="4000" dirty="0"/>
          </a:p>
        </p:txBody>
      </p:sp>
    </p:spTree>
    <p:extLst>
      <p:ext uri="{BB962C8B-B14F-4D97-AF65-F5344CB8AC3E}">
        <p14:creationId xmlns:p14="http://schemas.microsoft.com/office/powerpoint/2010/main" val="36751632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l"/>
            <a:r>
              <a:rPr lang="en-US" sz="4800" b="1" dirty="0">
                <a:solidFill>
                  <a:srgbClr val="3BA6D1"/>
                </a:solidFill>
              </a:rPr>
              <a:t>1. True or False</a:t>
            </a:r>
            <a:r>
              <a:rPr lang="en-US" sz="4800" b="1" dirty="0" smtClean="0">
                <a:solidFill>
                  <a:srgbClr val="3BA6D1"/>
                </a:solidFill>
              </a:rPr>
              <a:t>?</a:t>
            </a:r>
            <a:endParaRPr lang="en-US" sz="4800" dirty="0">
              <a:solidFill>
                <a:srgbClr val="3BA6D1"/>
              </a:solidFill>
            </a:endParaRPr>
          </a:p>
        </p:txBody>
      </p:sp>
      <p:sp>
        <p:nvSpPr>
          <p:cNvPr id="2" name="Content Placeholder 1"/>
          <p:cNvSpPr>
            <a:spLocks noGrp="1"/>
          </p:cNvSpPr>
          <p:nvPr>
            <p:ph idx="1"/>
          </p:nvPr>
        </p:nvSpPr>
        <p:spPr/>
        <p:txBody>
          <a:bodyPr/>
          <a:lstStyle/>
          <a:p>
            <a:pPr marL="0" indent="0">
              <a:buNone/>
            </a:pPr>
            <a:r>
              <a:rPr lang="en-US" sz="4400" dirty="0">
                <a:solidFill>
                  <a:srgbClr val="000000"/>
                </a:solidFill>
              </a:rPr>
              <a:t>Anaphylaxis means “a potentially life threatening allergic reaction”.</a:t>
            </a:r>
          </a:p>
          <a:p>
            <a:pPr marL="0" indent="0">
              <a:buNone/>
            </a:pPr>
            <a:endParaRPr lang="en-US" sz="4400" dirty="0">
              <a:solidFill>
                <a:srgbClr val="000000"/>
              </a:solidFill>
            </a:endParaRPr>
          </a:p>
        </p:txBody>
      </p:sp>
    </p:spTree>
    <p:extLst>
      <p:ext uri="{BB962C8B-B14F-4D97-AF65-F5344CB8AC3E}">
        <p14:creationId xmlns:p14="http://schemas.microsoft.com/office/powerpoint/2010/main" val="1907149100"/>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838200"/>
            <a:ext cx="8229600" cy="1828800"/>
          </a:xfrm>
        </p:spPr>
        <p:txBody>
          <a:bodyPr>
            <a:normAutofit fontScale="92500" lnSpcReduction="10000"/>
          </a:bodyPr>
          <a:lstStyle/>
          <a:p>
            <a:pPr marL="0" lvl="0" indent="0">
              <a:buNone/>
            </a:pPr>
            <a:r>
              <a:rPr lang="en-US" dirty="0" smtClean="0"/>
              <a:t>9. </a:t>
            </a:r>
            <a:r>
              <a:rPr lang="en-US" dirty="0"/>
              <a:t>When a product says “Made on the same equipment as peanuts”, there is more likelihood it actually has peanuts inside compared to a product that says, “May contain peanuts”. </a:t>
            </a:r>
            <a:endParaRPr lang="en-CA" dirty="0"/>
          </a:p>
        </p:txBody>
      </p:sp>
      <p:sp>
        <p:nvSpPr>
          <p:cNvPr id="4" name="Content Placeholder 2"/>
          <p:cNvSpPr txBox="1">
            <a:spLocks/>
          </p:cNvSpPr>
          <p:nvPr/>
        </p:nvSpPr>
        <p:spPr bwMode="auto">
          <a:xfrm>
            <a:off x="533400" y="2667000"/>
            <a:ext cx="8001000" cy="1828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charset="0"/>
              <a:buNone/>
            </a:pPr>
            <a:r>
              <a:rPr lang="en-US" sz="8000" b="1" dirty="0" smtClean="0">
                <a:solidFill>
                  <a:srgbClr val="3BA6D1"/>
                </a:solidFill>
              </a:rPr>
              <a:t>FALSE</a:t>
            </a:r>
          </a:p>
          <a:p>
            <a:pPr marL="0" indent="0" algn="ctr">
              <a:buFont typeface="Arial" charset="0"/>
              <a:buNone/>
            </a:pPr>
            <a:endParaRPr lang="en-US" sz="1100" i="1" dirty="0" smtClean="0">
              <a:solidFill>
                <a:srgbClr val="43A9D2"/>
              </a:solidFill>
            </a:endParaRPr>
          </a:p>
          <a:p>
            <a:pPr marL="0" lvl="0" indent="0" algn="ctr">
              <a:buNone/>
            </a:pPr>
            <a:r>
              <a:rPr lang="en-US" sz="2400" i="1" dirty="0">
                <a:solidFill>
                  <a:srgbClr val="43A9D2"/>
                </a:solidFill>
              </a:rPr>
              <a:t>Researchers have tested products with different precautionary labels for peanuts and some were found to be equally dangerous to people allergic to peanuts.</a:t>
            </a:r>
            <a:r>
              <a:rPr lang="en-CA" sz="2400" i="1" dirty="0">
                <a:solidFill>
                  <a:srgbClr val="43A9D2"/>
                </a:solidFill>
              </a:rPr>
              <a:t> </a:t>
            </a:r>
          </a:p>
        </p:txBody>
      </p:sp>
    </p:spTree>
    <p:extLst>
      <p:ext uri="{BB962C8B-B14F-4D97-AF65-F5344CB8AC3E}">
        <p14:creationId xmlns:p14="http://schemas.microsoft.com/office/powerpoint/2010/main" val="12473100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l"/>
            <a:r>
              <a:rPr lang="en-US" sz="4800" b="1" dirty="0" smtClean="0"/>
              <a:t>10. </a:t>
            </a:r>
            <a:r>
              <a:rPr lang="en-US" sz="4800" b="1" dirty="0"/>
              <a:t>True or False?</a:t>
            </a:r>
            <a:endParaRPr lang="en-US" sz="4800" dirty="0"/>
          </a:p>
        </p:txBody>
      </p:sp>
      <p:sp>
        <p:nvSpPr>
          <p:cNvPr id="2" name="Content Placeholder 1"/>
          <p:cNvSpPr>
            <a:spLocks noGrp="1"/>
          </p:cNvSpPr>
          <p:nvPr>
            <p:ph idx="1"/>
          </p:nvPr>
        </p:nvSpPr>
        <p:spPr/>
        <p:txBody>
          <a:bodyPr/>
          <a:lstStyle/>
          <a:p>
            <a:pPr marL="0" lvl="0" indent="0">
              <a:buNone/>
            </a:pPr>
            <a:r>
              <a:rPr lang="en-US" sz="4400" dirty="0"/>
              <a:t>If someone was experiencing a severe allergic reaction, you should use their epinephrine (e.g. </a:t>
            </a:r>
            <a:r>
              <a:rPr lang="en-US" sz="4400" dirty="0" err="1"/>
              <a:t>EpiPen</a:t>
            </a:r>
            <a:r>
              <a:rPr lang="en-US" sz="4400" dirty="0"/>
              <a:t>®) before calling 911.</a:t>
            </a:r>
            <a:endParaRPr lang="en-CA" sz="4400" dirty="0"/>
          </a:p>
        </p:txBody>
      </p:sp>
    </p:spTree>
    <p:extLst>
      <p:ext uri="{BB962C8B-B14F-4D97-AF65-F5344CB8AC3E}">
        <p14:creationId xmlns:p14="http://schemas.microsoft.com/office/powerpoint/2010/main" val="4250222144"/>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838200"/>
            <a:ext cx="8229600" cy="1828800"/>
          </a:xfrm>
        </p:spPr>
        <p:txBody>
          <a:bodyPr>
            <a:normAutofit/>
          </a:bodyPr>
          <a:lstStyle/>
          <a:p>
            <a:pPr marL="0" indent="0">
              <a:buNone/>
            </a:pPr>
            <a:r>
              <a:rPr lang="en-US" dirty="0" smtClean="0"/>
              <a:t>10. If </a:t>
            </a:r>
            <a:r>
              <a:rPr lang="en-US" dirty="0"/>
              <a:t>someone was experiencing a severe allergic reaction, you should use their epinephrine (e.g. </a:t>
            </a:r>
            <a:r>
              <a:rPr lang="en-US" dirty="0" err="1"/>
              <a:t>EpiPen</a:t>
            </a:r>
            <a:r>
              <a:rPr lang="en-US" dirty="0"/>
              <a:t>®) before calling 911</a:t>
            </a:r>
            <a:r>
              <a:rPr lang="en-US" dirty="0" smtClean="0"/>
              <a:t>.</a:t>
            </a:r>
            <a:endParaRPr lang="en-CA" dirty="0"/>
          </a:p>
        </p:txBody>
      </p:sp>
      <p:sp>
        <p:nvSpPr>
          <p:cNvPr id="4" name="Content Placeholder 2"/>
          <p:cNvSpPr txBox="1">
            <a:spLocks/>
          </p:cNvSpPr>
          <p:nvPr/>
        </p:nvSpPr>
        <p:spPr bwMode="auto">
          <a:xfrm>
            <a:off x="533400" y="2438400"/>
            <a:ext cx="8001000" cy="1828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charset="0"/>
              <a:buNone/>
            </a:pPr>
            <a:r>
              <a:rPr lang="en-US" sz="8000" b="1" dirty="0" smtClean="0">
                <a:solidFill>
                  <a:srgbClr val="3BA6D1"/>
                </a:solidFill>
              </a:rPr>
              <a:t>TRUE</a:t>
            </a:r>
          </a:p>
          <a:p>
            <a:pPr marL="0" indent="0" algn="ctr">
              <a:buFont typeface="Arial" charset="0"/>
              <a:buNone/>
            </a:pPr>
            <a:endParaRPr lang="en-US" sz="1100" i="1" dirty="0" smtClean="0">
              <a:solidFill>
                <a:srgbClr val="43A9D2"/>
              </a:solidFill>
            </a:endParaRPr>
          </a:p>
          <a:p>
            <a:pPr marL="0" lvl="0" indent="0" algn="ctr">
              <a:buNone/>
            </a:pPr>
            <a:r>
              <a:rPr lang="en-US" sz="1800" i="1" dirty="0">
                <a:solidFill>
                  <a:srgbClr val="43A9D2"/>
                </a:solidFill>
              </a:rPr>
              <a:t> It is important to use epinephrine at the first sign of a reaction then call 911 and be ready to use a second dose if the symptoms are not getting better or getting worse. It is important to go to the hospital where the reaction can be monitored and treated as the symptoms may continue for many hours afterwards. It is best for the person to go by ambulance or have someone else drive them to hospital. </a:t>
            </a:r>
            <a:endParaRPr lang="en-CA" sz="1800" i="1" dirty="0">
              <a:solidFill>
                <a:srgbClr val="43A9D2"/>
              </a:solidFill>
            </a:endParaRPr>
          </a:p>
        </p:txBody>
      </p:sp>
    </p:spTree>
    <p:extLst>
      <p:ext uri="{BB962C8B-B14F-4D97-AF65-F5344CB8AC3E}">
        <p14:creationId xmlns:p14="http://schemas.microsoft.com/office/powerpoint/2010/main" val="131214861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title"/>
          </p:nvPr>
        </p:nvSpPr>
        <p:spPr>
          <a:xfrm>
            <a:off x="0" y="3763962"/>
            <a:ext cx="9144000" cy="808038"/>
          </a:xfrm>
        </p:spPr>
        <p:txBody>
          <a:bodyPr>
            <a:normAutofit fontScale="90000"/>
          </a:bodyPr>
          <a:lstStyle/>
          <a:p>
            <a:pPr eaLnBrk="1" hangingPunct="1"/>
            <a:r>
              <a:rPr lang="en-US" sz="5400" b="1" dirty="0" smtClean="0">
                <a:solidFill>
                  <a:srgbClr val="FFFFFF"/>
                </a:solidFill>
                <a:cs typeface="Arial"/>
              </a:rPr>
              <a:t>Round 2</a:t>
            </a:r>
            <a:br>
              <a:rPr lang="en-US" sz="5400" b="1" dirty="0" smtClean="0">
                <a:solidFill>
                  <a:srgbClr val="FFFFFF"/>
                </a:solidFill>
                <a:cs typeface="Arial"/>
              </a:rPr>
            </a:br>
            <a:r>
              <a:rPr lang="en-US" sz="5400" b="1" dirty="0" smtClean="0">
                <a:solidFill>
                  <a:srgbClr val="FFFFFF"/>
                </a:solidFill>
                <a:cs typeface="Arial"/>
              </a:rPr>
              <a:t>Double Jeopardy</a:t>
            </a:r>
            <a:br>
              <a:rPr lang="en-US" sz="5400" b="1" dirty="0" smtClean="0">
                <a:solidFill>
                  <a:srgbClr val="FFFFFF"/>
                </a:solidFill>
                <a:cs typeface="Arial"/>
              </a:rPr>
            </a:br>
            <a:r>
              <a:rPr lang="en-US" sz="5400" b="1" dirty="0" smtClean="0">
                <a:solidFill>
                  <a:srgbClr val="FFFFFF"/>
                </a:solidFill>
                <a:cs typeface="Arial"/>
              </a:rPr>
              <a:t>Tally Your Score</a:t>
            </a:r>
            <a:br>
              <a:rPr lang="en-US" sz="5400" b="1" dirty="0" smtClean="0">
                <a:solidFill>
                  <a:srgbClr val="FFFFFF"/>
                </a:solidFill>
                <a:cs typeface="Arial"/>
              </a:rPr>
            </a:br>
            <a:r>
              <a:rPr lang="en-US" sz="1800" b="1" dirty="0" smtClean="0">
                <a:solidFill>
                  <a:srgbClr val="FFFFFF"/>
                </a:solidFill>
                <a:cs typeface="Arial"/>
              </a:rPr>
              <a:t>(2 Points/Correct Answer)</a:t>
            </a:r>
          </a:p>
        </p:txBody>
      </p:sp>
      <p:pic>
        <p:nvPicPr>
          <p:cNvPr id="5" name="Picture 4" descr="Food Allergy Jeopardy.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831733"/>
            <a:ext cx="7084060" cy="2140067"/>
          </a:xfrm>
          <a:prstGeom prst="rect">
            <a:avLst/>
          </a:prstGeom>
          <a:ln w="57150" cmpd="sng">
            <a:solidFill>
              <a:schemeClr val="tx1"/>
            </a:solidFill>
          </a:ln>
        </p:spPr>
      </p:pic>
    </p:spTree>
    <p:extLst>
      <p:ext uri="{BB962C8B-B14F-4D97-AF65-F5344CB8AC3E}">
        <p14:creationId xmlns:p14="http://schemas.microsoft.com/office/powerpoint/2010/main" val="21447198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4.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title"/>
          </p:nvPr>
        </p:nvSpPr>
        <p:spPr>
          <a:xfrm>
            <a:off x="0" y="4297362"/>
            <a:ext cx="9144000" cy="808038"/>
          </a:xfrm>
        </p:spPr>
        <p:txBody>
          <a:bodyPr>
            <a:normAutofit fontScale="90000"/>
          </a:bodyPr>
          <a:lstStyle/>
          <a:p>
            <a:pPr eaLnBrk="1" hangingPunct="1"/>
            <a:r>
              <a:rPr lang="en-US" sz="5400" b="1" dirty="0" smtClean="0">
                <a:solidFill>
                  <a:srgbClr val="FFFFFF"/>
                </a:solidFill>
                <a:cs typeface="Arial"/>
              </a:rPr>
              <a:t>Round 3</a:t>
            </a:r>
            <a:br>
              <a:rPr lang="en-US" sz="5400" b="1" dirty="0" smtClean="0">
                <a:solidFill>
                  <a:srgbClr val="FFFFFF"/>
                </a:solidFill>
                <a:cs typeface="Arial"/>
              </a:rPr>
            </a:br>
            <a:r>
              <a:rPr lang="en-US" sz="5400" b="1" dirty="0" smtClean="0">
                <a:solidFill>
                  <a:srgbClr val="FFFFFF"/>
                </a:solidFill>
                <a:cs typeface="Arial"/>
              </a:rPr>
              <a:t>Final Jeopardy</a:t>
            </a:r>
            <a:br>
              <a:rPr lang="en-US" sz="5400" b="1" dirty="0" smtClean="0">
                <a:solidFill>
                  <a:srgbClr val="FFFFFF"/>
                </a:solidFill>
                <a:cs typeface="Arial"/>
              </a:rPr>
            </a:br>
            <a:r>
              <a:rPr lang="en-US" sz="2000" b="1" dirty="0" smtClean="0">
                <a:solidFill>
                  <a:srgbClr val="FFFFFF"/>
                </a:solidFill>
                <a:cs typeface="Arial"/>
              </a:rPr>
              <a:t>(3 Points/Correct Answer)</a:t>
            </a:r>
            <a:r>
              <a:rPr lang="en-US" sz="4800" b="1" dirty="0" smtClean="0">
                <a:solidFill>
                  <a:srgbClr val="FFFFFF"/>
                </a:solidFill>
                <a:cs typeface="Arial"/>
              </a:rPr>
              <a:t/>
            </a:r>
            <a:br>
              <a:rPr lang="en-US" sz="4800" b="1" dirty="0" smtClean="0">
                <a:solidFill>
                  <a:srgbClr val="FFFFFF"/>
                </a:solidFill>
                <a:cs typeface="Arial"/>
              </a:rPr>
            </a:br>
            <a:endParaRPr lang="en-US" sz="4800" b="1" dirty="0" smtClean="0">
              <a:solidFill>
                <a:srgbClr val="FFFFFF"/>
              </a:solidFill>
              <a:cs typeface="Arial"/>
            </a:endParaRPr>
          </a:p>
        </p:txBody>
      </p:sp>
      <p:pic>
        <p:nvPicPr>
          <p:cNvPr id="5" name="Picture 4" descr="Food Allergy Jeopardy.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3140" y="831733"/>
            <a:ext cx="7084060" cy="2140067"/>
          </a:xfrm>
          <a:prstGeom prst="rect">
            <a:avLst/>
          </a:prstGeom>
          <a:ln w="57150" cmpd="sng">
            <a:solidFill>
              <a:schemeClr val="tx1"/>
            </a:solidFill>
          </a:ln>
        </p:spPr>
      </p:pic>
    </p:spTree>
    <p:extLst>
      <p:ext uri="{BB962C8B-B14F-4D97-AF65-F5344CB8AC3E}">
        <p14:creationId xmlns:p14="http://schemas.microsoft.com/office/powerpoint/2010/main" val="1354641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5.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title"/>
          </p:nvPr>
        </p:nvSpPr>
        <p:spPr>
          <a:xfrm>
            <a:off x="0" y="4297362"/>
            <a:ext cx="9144000" cy="808038"/>
          </a:xfrm>
        </p:spPr>
        <p:txBody>
          <a:bodyPr>
            <a:normAutofit fontScale="90000"/>
          </a:bodyPr>
          <a:lstStyle/>
          <a:p>
            <a:pPr eaLnBrk="1" hangingPunct="1"/>
            <a:r>
              <a:rPr lang="en-US" sz="5400" b="1" dirty="0" smtClean="0">
                <a:solidFill>
                  <a:srgbClr val="FFFFFF"/>
                </a:solidFill>
                <a:cs typeface="Arial"/>
              </a:rPr>
              <a:t>Round 3</a:t>
            </a:r>
            <a:br>
              <a:rPr lang="en-US" sz="5400" b="1" dirty="0" smtClean="0">
                <a:solidFill>
                  <a:srgbClr val="FFFFFF"/>
                </a:solidFill>
                <a:cs typeface="Arial"/>
              </a:rPr>
            </a:br>
            <a:r>
              <a:rPr lang="en-US" sz="5400" b="1" dirty="0" smtClean="0">
                <a:solidFill>
                  <a:srgbClr val="FFFFFF"/>
                </a:solidFill>
                <a:cs typeface="Arial"/>
              </a:rPr>
              <a:t>Final Jeopardy</a:t>
            </a:r>
            <a:br>
              <a:rPr lang="en-US" sz="5400" b="1" dirty="0" smtClean="0">
                <a:solidFill>
                  <a:srgbClr val="FFFFFF"/>
                </a:solidFill>
                <a:cs typeface="Arial"/>
              </a:rPr>
            </a:br>
            <a:r>
              <a:rPr lang="en-US" sz="2000" b="1" dirty="0" smtClean="0">
                <a:solidFill>
                  <a:srgbClr val="FFFFFF"/>
                </a:solidFill>
                <a:cs typeface="Arial"/>
              </a:rPr>
              <a:t>(3 Points/Correct Answer)</a:t>
            </a:r>
            <a:r>
              <a:rPr lang="en-US" sz="4800" b="1" dirty="0" smtClean="0">
                <a:solidFill>
                  <a:srgbClr val="FFFFFF"/>
                </a:solidFill>
                <a:cs typeface="Arial"/>
              </a:rPr>
              <a:t/>
            </a:r>
            <a:br>
              <a:rPr lang="en-US" sz="4800" b="1" dirty="0" smtClean="0">
                <a:solidFill>
                  <a:srgbClr val="FFFFFF"/>
                </a:solidFill>
                <a:cs typeface="Arial"/>
              </a:rPr>
            </a:br>
            <a:endParaRPr lang="en-US" sz="4800" b="1" dirty="0" smtClean="0">
              <a:solidFill>
                <a:srgbClr val="FFFFFF"/>
              </a:solidFill>
              <a:cs typeface="Arial"/>
            </a:endParaRPr>
          </a:p>
        </p:txBody>
      </p:sp>
      <p:pic>
        <p:nvPicPr>
          <p:cNvPr id="5" name="Picture 4" descr="Food Allergy Jeopardy.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3140" y="831733"/>
            <a:ext cx="7084060" cy="2140067"/>
          </a:xfrm>
          <a:prstGeom prst="rect">
            <a:avLst/>
          </a:prstGeom>
          <a:ln w="57150" cmpd="sng">
            <a:solidFill>
              <a:schemeClr val="tx1"/>
            </a:solidFill>
          </a:ln>
        </p:spPr>
      </p:pic>
    </p:spTree>
    <p:extLst>
      <p:ext uri="{BB962C8B-B14F-4D97-AF65-F5344CB8AC3E}">
        <p14:creationId xmlns:p14="http://schemas.microsoft.com/office/powerpoint/2010/main" val="381286048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6.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5" name="Content Placeholder 2"/>
          <p:cNvSpPr txBox="1">
            <a:spLocks/>
          </p:cNvSpPr>
          <p:nvPr/>
        </p:nvSpPr>
        <p:spPr bwMode="auto">
          <a:xfrm>
            <a:off x="838200" y="685800"/>
            <a:ext cx="7772400" cy="1524000"/>
          </a:xfrm>
          <a:prstGeom prst="rect">
            <a:avLst/>
          </a:prstGeom>
          <a:noFill/>
          <a:ln w="9525">
            <a:noFill/>
            <a:miter lim="800000"/>
            <a:headEnd/>
            <a:tailEnd/>
          </a:ln>
        </p:spPr>
        <p:txBody>
          <a:bodyPr/>
          <a:lstStyle/>
          <a:p>
            <a:pPr marL="342900" indent="-342900">
              <a:spcBef>
                <a:spcPct val="20000"/>
              </a:spcBef>
            </a:pPr>
            <a:r>
              <a:rPr lang="en-US" sz="3600" dirty="0" smtClean="0">
                <a:solidFill>
                  <a:srgbClr val="FFFFFF"/>
                </a:solidFill>
                <a:latin typeface="+mn-lt"/>
              </a:rPr>
              <a:t>List the </a:t>
            </a:r>
            <a:r>
              <a:rPr lang="en-US" sz="3600" b="1" dirty="0" smtClean="0">
                <a:solidFill>
                  <a:srgbClr val="FFFFFF"/>
                </a:solidFill>
                <a:latin typeface="+mn-lt"/>
              </a:rPr>
              <a:t>top 10 </a:t>
            </a:r>
            <a:r>
              <a:rPr lang="en-US" sz="3600" dirty="0" smtClean="0">
                <a:solidFill>
                  <a:srgbClr val="FFFFFF"/>
                </a:solidFill>
                <a:latin typeface="+mn-lt"/>
              </a:rPr>
              <a:t>most common/priority </a:t>
            </a:r>
          </a:p>
          <a:p>
            <a:pPr marL="342900" indent="-342900">
              <a:spcBef>
                <a:spcPct val="20000"/>
              </a:spcBef>
            </a:pPr>
            <a:r>
              <a:rPr lang="en-US" sz="3600" dirty="0" smtClean="0">
                <a:solidFill>
                  <a:srgbClr val="FFFFFF"/>
                </a:solidFill>
                <a:latin typeface="+mn-lt"/>
              </a:rPr>
              <a:t>food allergens in Canada. </a:t>
            </a:r>
          </a:p>
          <a:p>
            <a:pPr marL="342900" indent="-342900">
              <a:spcBef>
                <a:spcPct val="20000"/>
              </a:spcBef>
            </a:pPr>
            <a:r>
              <a:rPr lang="en-US" sz="2800" dirty="0" smtClean="0">
                <a:solidFill>
                  <a:srgbClr val="FFFFFF"/>
                </a:solidFill>
                <a:latin typeface="+mn-lt"/>
              </a:rPr>
              <a:t>(3 points per correct answer)</a:t>
            </a:r>
          </a:p>
          <a:p>
            <a:pPr marL="342900" indent="-342900">
              <a:spcBef>
                <a:spcPct val="20000"/>
              </a:spcBef>
              <a:buFont typeface="Arial" charset="0"/>
              <a:buNone/>
            </a:pPr>
            <a:endParaRPr lang="en-US" sz="2000" dirty="0">
              <a:solidFill>
                <a:srgbClr val="FFFFFF"/>
              </a:solidFill>
              <a:latin typeface="Calibri" charset="0"/>
            </a:endParaRPr>
          </a:p>
        </p:txBody>
      </p:sp>
      <p:sp>
        <p:nvSpPr>
          <p:cNvPr id="6" name="TextBox 5"/>
          <p:cNvSpPr txBox="1"/>
          <p:nvPr/>
        </p:nvSpPr>
        <p:spPr>
          <a:xfrm>
            <a:off x="838200" y="2679680"/>
            <a:ext cx="7391400" cy="3416320"/>
          </a:xfrm>
          <a:prstGeom prst="rect">
            <a:avLst/>
          </a:prstGeom>
          <a:noFill/>
        </p:spPr>
        <p:txBody>
          <a:bodyPr wrap="square" numCol="2" rtlCol="0">
            <a:spAutoFit/>
          </a:bodyPr>
          <a:lstStyle/>
          <a:p>
            <a:pPr marL="342900" indent="-342900">
              <a:buFont typeface="+mj-lt"/>
              <a:buAutoNum type="arabicPeriod"/>
            </a:pPr>
            <a:r>
              <a:rPr lang="en-US" sz="3600" dirty="0" smtClean="0">
                <a:solidFill>
                  <a:schemeClr val="bg1"/>
                </a:solidFill>
                <a:latin typeface="Calibri"/>
                <a:cs typeface="Calibri"/>
              </a:rPr>
              <a:t>__________</a:t>
            </a:r>
          </a:p>
          <a:p>
            <a:pPr marL="342900" indent="-342900">
              <a:buFont typeface="+mj-lt"/>
              <a:buAutoNum type="arabicPeriod"/>
            </a:pPr>
            <a:r>
              <a:rPr lang="en-US" sz="3600" dirty="0">
                <a:solidFill>
                  <a:schemeClr val="bg1"/>
                </a:solidFill>
                <a:latin typeface="Calibri"/>
                <a:cs typeface="Calibri"/>
              </a:rPr>
              <a:t>__________</a:t>
            </a:r>
          </a:p>
          <a:p>
            <a:pPr marL="342900" indent="-342900">
              <a:buFont typeface="+mj-lt"/>
              <a:buAutoNum type="arabicPeriod"/>
            </a:pPr>
            <a:r>
              <a:rPr lang="en-US" sz="3600" dirty="0">
                <a:solidFill>
                  <a:schemeClr val="bg1"/>
                </a:solidFill>
                <a:latin typeface="Calibri"/>
                <a:cs typeface="Calibri"/>
              </a:rPr>
              <a:t>__________</a:t>
            </a:r>
          </a:p>
          <a:p>
            <a:pPr marL="342900" indent="-342900">
              <a:buFont typeface="+mj-lt"/>
              <a:buAutoNum type="arabicPeriod"/>
            </a:pPr>
            <a:r>
              <a:rPr lang="en-US" sz="3600" dirty="0">
                <a:solidFill>
                  <a:schemeClr val="bg1"/>
                </a:solidFill>
                <a:latin typeface="Calibri"/>
                <a:cs typeface="Calibri"/>
              </a:rPr>
              <a:t>__________</a:t>
            </a:r>
          </a:p>
          <a:p>
            <a:pPr marL="342900" indent="-342900">
              <a:buFont typeface="+mj-lt"/>
              <a:buAutoNum type="arabicPeriod"/>
            </a:pPr>
            <a:r>
              <a:rPr lang="en-US" sz="3600" dirty="0">
                <a:solidFill>
                  <a:schemeClr val="bg1"/>
                </a:solidFill>
                <a:latin typeface="Calibri"/>
                <a:cs typeface="Calibri"/>
              </a:rPr>
              <a:t>__________</a:t>
            </a:r>
          </a:p>
          <a:p>
            <a:pPr marL="342900" indent="-342900">
              <a:buFont typeface="+mj-lt"/>
              <a:buAutoNum type="arabicPeriod"/>
            </a:pPr>
            <a:r>
              <a:rPr lang="en-US" sz="3600" dirty="0">
                <a:solidFill>
                  <a:schemeClr val="bg1"/>
                </a:solidFill>
                <a:latin typeface="Calibri"/>
                <a:cs typeface="Calibri"/>
              </a:rPr>
              <a:t>__________</a:t>
            </a:r>
          </a:p>
          <a:p>
            <a:pPr marL="342900" indent="-342900">
              <a:buFont typeface="+mj-lt"/>
              <a:buAutoNum type="arabicPeriod"/>
            </a:pPr>
            <a:r>
              <a:rPr lang="en-US" sz="3600" dirty="0">
                <a:solidFill>
                  <a:schemeClr val="bg1"/>
                </a:solidFill>
                <a:latin typeface="Calibri"/>
                <a:cs typeface="Calibri"/>
              </a:rPr>
              <a:t>__________</a:t>
            </a:r>
          </a:p>
          <a:p>
            <a:pPr marL="342900" indent="-342900">
              <a:buFont typeface="+mj-lt"/>
              <a:buAutoNum type="arabicPeriod"/>
            </a:pPr>
            <a:r>
              <a:rPr lang="en-US" sz="3600" dirty="0">
                <a:solidFill>
                  <a:schemeClr val="bg1"/>
                </a:solidFill>
                <a:latin typeface="Calibri"/>
                <a:cs typeface="Calibri"/>
              </a:rPr>
              <a:t>__________</a:t>
            </a:r>
          </a:p>
          <a:p>
            <a:pPr marL="342900" indent="-342900">
              <a:buFont typeface="+mj-lt"/>
              <a:buAutoNum type="arabicPeriod"/>
            </a:pPr>
            <a:r>
              <a:rPr lang="en-US" sz="3600" dirty="0" smtClean="0">
                <a:solidFill>
                  <a:schemeClr val="bg1"/>
                </a:solidFill>
                <a:latin typeface="Calibri"/>
                <a:cs typeface="Calibri"/>
              </a:rPr>
              <a:t>__________</a:t>
            </a:r>
          </a:p>
          <a:p>
            <a:pPr marL="342900" indent="-342900">
              <a:buFont typeface="+mj-lt"/>
              <a:buAutoNum type="arabicPeriod"/>
            </a:pPr>
            <a:r>
              <a:rPr lang="en-US" sz="3600" dirty="0" smtClean="0">
                <a:solidFill>
                  <a:schemeClr val="bg1"/>
                </a:solidFill>
                <a:latin typeface="Calibri"/>
                <a:cs typeface="Calibri"/>
              </a:rPr>
              <a:t>_________</a:t>
            </a:r>
            <a:endParaRPr lang="en-US" sz="3600" dirty="0">
              <a:solidFill>
                <a:schemeClr val="bg1"/>
              </a:solidFill>
              <a:latin typeface="Calibri"/>
              <a:cs typeface="Calibri"/>
            </a:endParaRPr>
          </a:p>
        </p:txBody>
      </p:sp>
    </p:spTree>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5" name="Content Placeholder 2"/>
          <p:cNvSpPr txBox="1">
            <a:spLocks/>
          </p:cNvSpPr>
          <p:nvPr/>
        </p:nvSpPr>
        <p:spPr bwMode="auto">
          <a:xfrm>
            <a:off x="838200" y="990600"/>
            <a:ext cx="7772400" cy="1524000"/>
          </a:xfrm>
          <a:prstGeom prst="rect">
            <a:avLst/>
          </a:prstGeom>
          <a:noFill/>
          <a:ln w="9525">
            <a:noFill/>
            <a:miter lim="800000"/>
            <a:headEnd/>
            <a:tailEnd/>
          </a:ln>
        </p:spPr>
        <p:txBody>
          <a:bodyPr/>
          <a:lstStyle/>
          <a:p>
            <a:pPr marL="342900" indent="-342900">
              <a:spcBef>
                <a:spcPct val="20000"/>
              </a:spcBef>
            </a:pPr>
            <a:r>
              <a:rPr lang="en-US" sz="3600" dirty="0">
                <a:solidFill>
                  <a:srgbClr val="FFFFFF"/>
                </a:solidFill>
                <a:latin typeface="+mj-lt"/>
              </a:rPr>
              <a:t>List the </a:t>
            </a:r>
            <a:r>
              <a:rPr lang="en-US" sz="3600" b="1" dirty="0">
                <a:solidFill>
                  <a:srgbClr val="FFFFFF"/>
                </a:solidFill>
                <a:latin typeface="+mj-lt"/>
              </a:rPr>
              <a:t>top </a:t>
            </a:r>
            <a:r>
              <a:rPr lang="en-US" sz="3600" b="1" dirty="0" smtClean="0">
                <a:solidFill>
                  <a:srgbClr val="FFFFFF"/>
                </a:solidFill>
                <a:latin typeface="+mj-lt"/>
              </a:rPr>
              <a:t>10 </a:t>
            </a:r>
            <a:r>
              <a:rPr lang="en-US" sz="3600" dirty="0">
                <a:solidFill>
                  <a:srgbClr val="FFFFFF"/>
                </a:solidFill>
                <a:latin typeface="+mj-lt"/>
              </a:rPr>
              <a:t>most common</a:t>
            </a:r>
            <a:r>
              <a:rPr lang="en-US" sz="3600" dirty="0" smtClean="0">
                <a:solidFill>
                  <a:srgbClr val="FFFFFF"/>
                </a:solidFill>
                <a:latin typeface="+mj-lt"/>
              </a:rPr>
              <a:t>/</a:t>
            </a:r>
          </a:p>
          <a:p>
            <a:pPr marL="342900" indent="-342900">
              <a:spcBef>
                <a:spcPct val="20000"/>
              </a:spcBef>
            </a:pPr>
            <a:r>
              <a:rPr lang="en-US" sz="3600" dirty="0" smtClean="0">
                <a:solidFill>
                  <a:srgbClr val="FFFFFF"/>
                </a:solidFill>
                <a:latin typeface="+mj-lt"/>
              </a:rPr>
              <a:t>priority food </a:t>
            </a:r>
            <a:r>
              <a:rPr lang="en-US" sz="3600" dirty="0">
                <a:solidFill>
                  <a:srgbClr val="FFFFFF"/>
                </a:solidFill>
                <a:latin typeface="+mj-lt"/>
              </a:rPr>
              <a:t>allergens in Canada. </a:t>
            </a:r>
          </a:p>
          <a:p>
            <a:pPr marL="342900" indent="-342900">
              <a:spcBef>
                <a:spcPct val="20000"/>
              </a:spcBef>
              <a:buFont typeface="Arial" charset="0"/>
              <a:buNone/>
            </a:pPr>
            <a:endParaRPr lang="en-US" sz="2000" dirty="0">
              <a:solidFill>
                <a:srgbClr val="FFFFFF"/>
              </a:solidFill>
              <a:latin typeface="+mj-lt"/>
            </a:endParaRPr>
          </a:p>
        </p:txBody>
      </p:sp>
      <p:sp>
        <p:nvSpPr>
          <p:cNvPr id="2" name="TextBox 1"/>
          <p:cNvSpPr txBox="1"/>
          <p:nvPr/>
        </p:nvSpPr>
        <p:spPr>
          <a:xfrm>
            <a:off x="1143000" y="2438400"/>
            <a:ext cx="2286000" cy="584776"/>
          </a:xfrm>
          <a:prstGeom prst="rect">
            <a:avLst/>
          </a:prstGeom>
          <a:noFill/>
        </p:spPr>
        <p:txBody>
          <a:bodyPr wrap="square" rtlCol="0">
            <a:spAutoFit/>
          </a:bodyPr>
          <a:lstStyle/>
          <a:p>
            <a:r>
              <a:rPr lang="en-US" sz="3200" b="1" dirty="0" smtClean="0">
                <a:solidFill>
                  <a:srgbClr val="FFFFFF"/>
                </a:solidFill>
                <a:latin typeface="Calibri"/>
                <a:cs typeface="Calibri"/>
              </a:rPr>
              <a:t>1. Peanuts</a:t>
            </a:r>
            <a:endParaRPr lang="en-US" sz="3200" b="1" dirty="0">
              <a:solidFill>
                <a:srgbClr val="FFFFFF"/>
              </a:solidFill>
              <a:latin typeface="Calibri"/>
              <a:cs typeface="Calibri"/>
            </a:endParaRPr>
          </a:p>
        </p:txBody>
      </p:sp>
      <p:sp>
        <p:nvSpPr>
          <p:cNvPr id="7" name="TextBox 6"/>
          <p:cNvSpPr txBox="1"/>
          <p:nvPr/>
        </p:nvSpPr>
        <p:spPr>
          <a:xfrm>
            <a:off x="1143000" y="2959388"/>
            <a:ext cx="2286000" cy="584776"/>
          </a:xfrm>
          <a:prstGeom prst="rect">
            <a:avLst/>
          </a:prstGeom>
          <a:noFill/>
        </p:spPr>
        <p:txBody>
          <a:bodyPr wrap="square" rtlCol="0">
            <a:spAutoFit/>
          </a:bodyPr>
          <a:lstStyle/>
          <a:p>
            <a:r>
              <a:rPr lang="en-US" sz="3200" b="1" dirty="0" smtClean="0">
                <a:solidFill>
                  <a:srgbClr val="FFFFFF"/>
                </a:solidFill>
                <a:latin typeface="Calibri"/>
                <a:cs typeface="Calibri"/>
              </a:rPr>
              <a:t>2. Tree Nuts </a:t>
            </a:r>
            <a:endParaRPr lang="en-US" sz="3200" b="1" dirty="0">
              <a:solidFill>
                <a:srgbClr val="FFFFFF"/>
              </a:solidFill>
              <a:latin typeface="Calibri"/>
              <a:cs typeface="Calibri"/>
            </a:endParaRPr>
          </a:p>
        </p:txBody>
      </p:sp>
      <p:sp>
        <p:nvSpPr>
          <p:cNvPr id="8" name="TextBox 7"/>
          <p:cNvSpPr txBox="1"/>
          <p:nvPr/>
        </p:nvSpPr>
        <p:spPr>
          <a:xfrm>
            <a:off x="1143000" y="3453824"/>
            <a:ext cx="2286000" cy="584776"/>
          </a:xfrm>
          <a:prstGeom prst="rect">
            <a:avLst/>
          </a:prstGeom>
          <a:noFill/>
        </p:spPr>
        <p:txBody>
          <a:bodyPr wrap="square" rtlCol="0">
            <a:spAutoFit/>
          </a:bodyPr>
          <a:lstStyle/>
          <a:p>
            <a:r>
              <a:rPr lang="en-US" sz="3200" b="1" dirty="0" smtClean="0">
                <a:solidFill>
                  <a:srgbClr val="FFFFFF"/>
                </a:solidFill>
                <a:latin typeface="Calibri"/>
                <a:cs typeface="Calibri"/>
              </a:rPr>
              <a:t>3. Eggs </a:t>
            </a:r>
            <a:endParaRPr lang="en-US" sz="3200" b="1" dirty="0">
              <a:solidFill>
                <a:srgbClr val="FFFFFF"/>
              </a:solidFill>
              <a:latin typeface="Calibri"/>
              <a:cs typeface="Calibri"/>
            </a:endParaRPr>
          </a:p>
        </p:txBody>
      </p:sp>
      <p:sp>
        <p:nvSpPr>
          <p:cNvPr id="9" name="TextBox 8"/>
          <p:cNvSpPr txBox="1"/>
          <p:nvPr/>
        </p:nvSpPr>
        <p:spPr>
          <a:xfrm>
            <a:off x="1143000" y="3987224"/>
            <a:ext cx="2286000" cy="584776"/>
          </a:xfrm>
          <a:prstGeom prst="rect">
            <a:avLst/>
          </a:prstGeom>
          <a:noFill/>
        </p:spPr>
        <p:txBody>
          <a:bodyPr wrap="square" rtlCol="0">
            <a:spAutoFit/>
          </a:bodyPr>
          <a:lstStyle/>
          <a:p>
            <a:r>
              <a:rPr lang="en-US" sz="3200" b="1" dirty="0" smtClean="0">
                <a:solidFill>
                  <a:srgbClr val="FFFFFF"/>
                </a:solidFill>
                <a:latin typeface="Calibri"/>
                <a:cs typeface="Calibri"/>
              </a:rPr>
              <a:t>4. Milk</a:t>
            </a:r>
            <a:endParaRPr lang="en-US" sz="3200" b="1" dirty="0">
              <a:solidFill>
                <a:srgbClr val="FFFFFF"/>
              </a:solidFill>
              <a:latin typeface="Calibri"/>
              <a:cs typeface="Calibri"/>
            </a:endParaRPr>
          </a:p>
        </p:txBody>
      </p:sp>
      <p:sp>
        <p:nvSpPr>
          <p:cNvPr id="11" name="TextBox 10"/>
          <p:cNvSpPr txBox="1"/>
          <p:nvPr/>
        </p:nvSpPr>
        <p:spPr>
          <a:xfrm>
            <a:off x="1145393" y="4495800"/>
            <a:ext cx="3429000" cy="861774"/>
          </a:xfrm>
          <a:prstGeom prst="rect">
            <a:avLst/>
          </a:prstGeom>
          <a:noFill/>
        </p:spPr>
        <p:txBody>
          <a:bodyPr wrap="square" rtlCol="0">
            <a:spAutoFit/>
          </a:bodyPr>
          <a:lstStyle/>
          <a:p>
            <a:r>
              <a:rPr lang="en-US" sz="3200" b="1" dirty="0" smtClean="0">
                <a:solidFill>
                  <a:srgbClr val="FFFFFF"/>
                </a:solidFill>
                <a:latin typeface="Calibri"/>
                <a:cs typeface="Calibri"/>
              </a:rPr>
              <a:t>5. Seafood </a:t>
            </a:r>
            <a:br>
              <a:rPr lang="en-US" sz="3200" b="1" dirty="0" smtClean="0">
                <a:solidFill>
                  <a:srgbClr val="FFFFFF"/>
                </a:solidFill>
                <a:latin typeface="Calibri"/>
                <a:cs typeface="Calibri"/>
              </a:rPr>
            </a:br>
            <a:r>
              <a:rPr lang="en-US" b="1" dirty="0">
                <a:solidFill>
                  <a:srgbClr val="FFFFFF"/>
                </a:solidFill>
                <a:latin typeface="Calibri"/>
                <a:cs typeface="Calibri"/>
              </a:rPr>
              <a:t>(</a:t>
            </a:r>
            <a:r>
              <a:rPr lang="en-US" b="1" dirty="0" smtClean="0">
                <a:solidFill>
                  <a:srgbClr val="FFFFFF"/>
                </a:solidFill>
                <a:latin typeface="Calibri"/>
                <a:cs typeface="Calibri"/>
              </a:rPr>
              <a:t>Fish, Shellfish &amp; Crustaceans)</a:t>
            </a:r>
            <a:endParaRPr lang="en-US" b="1" dirty="0">
              <a:solidFill>
                <a:srgbClr val="FFFFFF"/>
              </a:solidFill>
              <a:latin typeface="Calibri"/>
              <a:cs typeface="Calibri"/>
            </a:endParaRPr>
          </a:p>
        </p:txBody>
      </p:sp>
      <p:sp>
        <p:nvSpPr>
          <p:cNvPr id="12" name="TextBox 11"/>
          <p:cNvSpPr txBox="1"/>
          <p:nvPr/>
        </p:nvSpPr>
        <p:spPr>
          <a:xfrm>
            <a:off x="4572000" y="2438400"/>
            <a:ext cx="2286000" cy="584776"/>
          </a:xfrm>
          <a:prstGeom prst="rect">
            <a:avLst/>
          </a:prstGeom>
          <a:noFill/>
        </p:spPr>
        <p:txBody>
          <a:bodyPr wrap="square" rtlCol="0">
            <a:spAutoFit/>
          </a:bodyPr>
          <a:lstStyle/>
          <a:p>
            <a:r>
              <a:rPr lang="en-US" sz="3200" b="1" dirty="0" smtClean="0">
                <a:solidFill>
                  <a:srgbClr val="FFFFFF"/>
                </a:solidFill>
                <a:latin typeface="Calibri"/>
                <a:cs typeface="Calibri"/>
              </a:rPr>
              <a:t>6. Wheat </a:t>
            </a:r>
            <a:endParaRPr lang="en-US" sz="3200" b="1" dirty="0">
              <a:solidFill>
                <a:srgbClr val="FFFFFF"/>
              </a:solidFill>
              <a:latin typeface="Calibri"/>
              <a:cs typeface="Calibri"/>
            </a:endParaRPr>
          </a:p>
        </p:txBody>
      </p:sp>
      <p:sp>
        <p:nvSpPr>
          <p:cNvPr id="13" name="TextBox 12"/>
          <p:cNvSpPr txBox="1"/>
          <p:nvPr/>
        </p:nvSpPr>
        <p:spPr>
          <a:xfrm>
            <a:off x="4572000" y="2971800"/>
            <a:ext cx="2286000" cy="584776"/>
          </a:xfrm>
          <a:prstGeom prst="rect">
            <a:avLst/>
          </a:prstGeom>
          <a:noFill/>
        </p:spPr>
        <p:txBody>
          <a:bodyPr wrap="square" rtlCol="0">
            <a:spAutoFit/>
          </a:bodyPr>
          <a:lstStyle/>
          <a:p>
            <a:r>
              <a:rPr lang="en-US" sz="3200" b="1" dirty="0" smtClean="0">
                <a:solidFill>
                  <a:srgbClr val="FFFFFF"/>
                </a:solidFill>
                <a:latin typeface="Calibri"/>
                <a:cs typeface="Calibri"/>
              </a:rPr>
              <a:t>7. Soy</a:t>
            </a:r>
            <a:endParaRPr lang="en-US" sz="3200" b="1" dirty="0">
              <a:solidFill>
                <a:srgbClr val="FFFFFF"/>
              </a:solidFill>
              <a:latin typeface="Calibri"/>
              <a:cs typeface="Calibri"/>
            </a:endParaRPr>
          </a:p>
        </p:txBody>
      </p:sp>
      <p:sp>
        <p:nvSpPr>
          <p:cNvPr id="14" name="TextBox 13"/>
          <p:cNvSpPr txBox="1"/>
          <p:nvPr/>
        </p:nvSpPr>
        <p:spPr>
          <a:xfrm>
            <a:off x="4572000" y="3505200"/>
            <a:ext cx="2286000" cy="584776"/>
          </a:xfrm>
          <a:prstGeom prst="rect">
            <a:avLst/>
          </a:prstGeom>
          <a:noFill/>
        </p:spPr>
        <p:txBody>
          <a:bodyPr wrap="square" rtlCol="0">
            <a:spAutoFit/>
          </a:bodyPr>
          <a:lstStyle/>
          <a:p>
            <a:r>
              <a:rPr lang="en-US" sz="3200" b="1" dirty="0" smtClean="0">
                <a:solidFill>
                  <a:srgbClr val="FFFFFF"/>
                </a:solidFill>
                <a:latin typeface="Calibri"/>
                <a:cs typeface="Calibri"/>
              </a:rPr>
              <a:t>8. Sesame</a:t>
            </a:r>
            <a:endParaRPr lang="en-US" sz="3200" b="1" dirty="0">
              <a:solidFill>
                <a:srgbClr val="FFFFFF"/>
              </a:solidFill>
              <a:latin typeface="Calibri"/>
              <a:cs typeface="Calibri"/>
            </a:endParaRPr>
          </a:p>
        </p:txBody>
      </p:sp>
      <p:sp>
        <p:nvSpPr>
          <p:cNvPr id="15" name="TextBox 14"/>
          <p:cNvSpPr txBox="1"/>
          <p:nvPr/>
        </p:nvSpPr>
        <p:spPr>
          <a:xfrm>
            <a:off x="4572000" y="3987224"/>
            <a:ext cx="2286000" cy="584776"/>
          </a:xfrm>
          <a:prstGeom prst="rect">
            <a:avLst/>
          </a:prstGeom>
          <a:noFill/>
        </p:spPr>
        <p:txBody>
          <a:bodyPr wrap="square" rtlCol="0">
            <a:spAutoFit/>
          </a:bodyPr>
          <a:lstStyle/>
          <a:p>
            <a:r>
              <a:rPr lang="en-US" sz="3200" b="1" dirty="0" smtClean="0">
                <a:solidFill>
                  <a:srgbClr val="FFFFFF"/>
                </a:solidFill>
                <a:latin typeface="Calibri"/>
                <a:cs typeface="Calibri"/>
              </a:rPr>
              <a:t>9. Mustard</a:t>
            </a:r>
            <a:endParaRPr lang="en-US" sz="3200" b="1" dirty="0">
              <a:solidFill>
                <a:srgbClr val="FFFFFF"/>
              </a:solidFill>
              <a:latin typeface="Calibri"/>
              <a:cs typeface="Calibri"/>
            </a:endParaRPr>
          </a:p>
        </p:txBody>
      </p:sp>
      <p:sp>
        <p:nvSpPr>
          <p:cNvPr id="16" name="TextBox 15"/>
          <p:cNvSpPr txBox="1"/>
          <p:nvPr/>
        </p:nvSpPr>
        <p:spPr>
          <a:xfrm>
            <a:off x="4419600" y="4495800"/>
            <a:ext cx="2590800" cy="584776"/>
          </a:xfrm>
          <a:prstGeom prst="rect">
            <a:avLst/>
          </a:prstGeom>
          <a:noFill/>
        </p:spPr>
        <p:txBody>
          <a:bodyPr wrap="square" rtlCol="0">
            <a:spAutoFit/>
          </a:bodyPr>
          <a:lstStyle/>
          <a:p>
            <a:r>
              <a:rPr lang="en-US" sz="3200" b="1" dirty="0" smtClean="0">
                <a:solidFill>
                  <a:srgbClr val="FFFFFF"/>
                </a:solidFill>
                <a:latin typeface="Calibri"/>
                <a:cs typeface="Calibri"/>
              </a:rPr>
              <a:t>10. Sulphites</a:t>
            </a:r>
            <a:endParaRPr lang="en-US" sz="3200" b="1" dirty="0">
              <a:solidFill>
                <a:srgbClr val="FFFFFF"/>
              </a:solidFill>
              <a:latin typeface="Calibri"/>
              <a:cs typeface="Calibri"/>
            </a:endParaRPr>
          </a:p>
        </p:txBody>
      </p:sp>
    </p:spTree>
    <p:extLst>
      <p:ext uri="{BB962C8B-B14F-4D97-AF65-F5344CB8AC3E}">
        <p14:creationId xmlns:p14="http://schemas.microsoft.com/office/powerpoint/2010/main" val="180076055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edge">
                                      <p:cBhvr>
                                        <p:cTn id="17" dur="1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p:cTn id="22" dur="500" fill="hold"/>
                                        <p:tgtEl>
                                          <p:spTgt spid="9"/>
                                        </p:tgtEl>
                                        <p:attrNameLst>
                                          <p:attrName>ppt_w</p:attrName>
                                        </p:attrNameLst>
                                      </p:cBhvr>
                                      <p:tavLst>
                                        <p:tav tm="0">
                                          <p:val>
                                            <p:fltVal val="0"/>
                                          </p:val>
                                        </p:tav>
                                        <p:tav tm="100000">
                                          <p:val>
                                            <p:strVal val="#ppt_w"/>
                                          </p:val>
                                        </p:tav>
                                      </p:tavLst>
                                    </p:anim>
                                    <p:anim calcmode="lin" valueType="num">
                                      <p:cBhvr>
                                        <p:cTn id="23" dur="500" fill="hold"/>
                                        <p:tgtEl>
                                          <p:spTgt spid="9"/>
                                        </p:tgtEl>
                                        <p:attrNameLst>
                                          <p:attrName>ppt_h</p:attrName>
                                        </p:attrNameLst>
                                      </p:cBhvr>
                                      <p:tavLst>
                                        <p:tav tm="0">
                                          <p:val>
                                            <p:fltVal val="0"/>
                                          </p:val>
                                        </p:tav>
                                        <p:tav tm="100000">
                                          <p:val>
                                            <p:strVal val="#ppt_h"/>
                                          </p:val>
                                        </p:tav>
                                      </p:tavLst>
                                    </p:anim>
                                    <p:animEffect transition="in" filter="fade">
                                      <p:cBhvr>
                                        <p:cTn id="24" dur="5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43" presetClass="entr" presetSubtype="0"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fade">
                                      <p:cBhvr>
                                        <p:cTn id="29" dur="100"/>
                                        <p:tgtEl>
                                          <p:spTgt spid="11"/>
                                        </p:tgtEl>
                                      </p:cBhvr>
                                    </p:animEffect>
                                    <p:anim calcmode="lin" valueType="num">
                                      <p:cBhvr>
                                        <p:cTn id="30" dur="400" fill="hold"/>
                                        <p:tgtEl>
                                          <p:spTgt spid="11"/>
                                        </p:tgtEl>
                                        <p:attrNameLst>
                                          <p:attrName>ppt_x</p:attrName>
                                        </p:attrNameLst>
                                      </p:cBhvr>
                                      <p:tavLst>
                                        <p:tav tm="0">
                                          <p:val>
                                            <p:strVal val="#ppt_x"/>
                                          </p:val>
                                        </p:tav>
                                        <p:tav tm="100000">
                                          <p:val>
                                            <p:strVal val="#ppt_x"/>
                                          </p:val>
                                        </p:tav>
                                      </p:tavLst>
                                    </p:anim>
                                    <p:anim calcmode="lin" valueType="num">
                                      <p:cBhvr>
                                        <p:cTn id="31" dur="400" fill="hold"/>
                                        <p:tgtEl>
                                          <p:spTgt spid="11"/>
                                        </p:tgtEl>
                                        <p:attrNameLst>
                                          <p:attrName>ppt_y</p:attrName>
                                        </p:attrNameLst>
                                      </p:cBhvr>
                                      <p:tavLst>
                                        <p:tav tm="0">
                                          <p:val>
                                            <p:strVal val="#ppt_y+0.31"/>
                                          </p:val>
                                        </p:tav>
                                        <p:tav tm="100000">
                                          <p:val>
                                            <p:strVal val="#ppt_y+0.31"/>
                                          </p:val>
                                        </p:tav>
                                      </p:tavLst>
                                    </p:anim>
                                    <p:anim calcmode="lin" valueType="num">
                                      <p:cBhvr>
                                        <p:cTn id="32" dur="600" decel="50000" fill="hold">
                                          <p:stCondLst>
                                            <p:cond delay="400"/>
                                          </p:stCondLst>
                                        </p:cTn>
                                        <p:tgtEl>
                                          <p:spTgt spid="11"/>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3" dur="600" decel="50000" fill="hold">
                                          <p:stCondLst>
                                            <p:cond delay="400"/>
                                          </p:stCondLst>
                                        </p:cTn>
                                        <p:tgtEl>
                                          <p:spTgt spid="11"/>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55" presetClass="entr" presetSubtype="0" fill="hold" grpId="0" nodeType="clickEffect">
                                  <p:stCondLst>
                                    <p:cond delay="0"/>
                                  </p:stCondLst>
                                  <p:childTnLst>
                                    <p:set>
                                      <p:cBhvr>
                                        <p:cTn id="37" dur="1" fill="hold">
                                          <p:stCondLst>
                                            <p:cond delay="0"/>
                                          </p:stCondLst>
                                        </p:cTn>
                                        <p:tgtEl>
                                          <p:spTgt spid="12"/>
                                        </p:tgtEl>
                                        <p:attrNameLst>
                                          <p:attrName>style.visibility</p:attrName>
                                        </p:attrNameLst>
                                      </p:cBhvr>
                                      <p:to>
                                        <p:strVal val="visible"/>
                                      </p:to>
                                    </p:set>
                                    <p:anim calcmode="lin" valueType="num">
                                      <p:cBhvr>
                                        <p:cTn id="38" dur="1000" fill="hold"/>
                                        <p:tgtEl>
                                          <p:spTgt spid="12"/>
                                        </p:tgtEl>
                                        <p:attrNameLst>
                                          <p:attrName>ppt_w</p:attrName>
                                        </p:attrNameLst>
                                      </p:cBhvr>
                                      <p:tavLst>
                                        <p:tav tm="0">
                                          <p:val>
                                            <p:strVal val="#ppt_w*0.70"/>
                                          </p:val>
                                        </p:tav>
                                        <p:tav tm="100000">
                                          <p:val>
                                            <p:strVal val="#ppt_w"/>
                                          </p:val>
                                        </p:tav>
                                      </p:tavLst>
                                    </p:anim>
                                    <p:anim calcmode="lin" valueType="num">
                                      <p:cBhvr>
                                        <p:cTn id="39" dur="1000" fill="hold"/>
                                        <p:tgtEl>
                                          <p:spTgt spid="12"/>
                                        </p:tgtEl>
                                        <p:attrNameLst>
                                          <p:attrName>ppt_h</p:attrName>
                                        </p:attrNameLst>
                                      </p:cBhvr>
                                      <p:tavLst>
                                        <p:tav tm="0">
                                          <p:val>
                                            <p:strVal val="#ppt_h"/>
                                          </p:val>
                                        </p:tav>
                                        <p:tav tm="100000">
                                          <p:val>
                                            <p:strVal val="#ppt_h"/>
                                          </p:val>
                                        </p:tav>
                                      </p:tavLst>
                                    </p:anim>
                                    <p:animEffect transition="in" filter="fade">
                                      <p:cBhvr>
                                        <p:cTn id="40" dur="1000"/>
                                        <p:tgtEl>
                                          <p:spTgt spid="12"/>
                                        </p:tgtEl>
                                      </p:cBhvr>
                                    </p:animEffect>
                                  </p:childTnLst>
                                </p:cTn>
                              </p:par>
                            </p:childTnLst>
                          </p:cTn>
                        </p:par>
                      </p:childTnLst>
                    </p:cTn>
                  </p:par>
                  <p:par>
                    <p:cTn id="41" fill="hold">
                      <p:stCondLst>
                        <p:cond delay="indefinite"/>
                      </p:stCondLst>
                      <p:childTnLst>
                        <p:par>
                          <p:cTn id="42" fill="hold">
                            <p:stCondLst>
                              <p:cond delay="0"/>
                            </p:stCondLst>
                            <p:childTnLst>
                              <p:par>
                                <p:cTn id="43" presetID="49" presetClass="entr" presetSubtype="0" decel="100000" fill="hold" grpId="0" nodeType="clickEffect">
                                  <p:stCondLst>
                                    <p:cond delay="0"/>
                                  </p:stCondLst>
                                  <p:childTnLst>
                                    <p:set>
                                      <p:cBhvr>
                                        <p:cTn id="44" dur="1" fill="hold">
                                          <p:stCondLst>
                                            <p:cond delay="0"/>
                                          </p:stCondLst>
                                        </p:cTn>
                                        <p:tgtEl>
                                          <p:spTgt spid="13"/>
                                        </p:tgtEl>
                                        <p:attrNameLst>
                                          <p:attrName>style.visibility</p:attrName>
                                        </p:attrNameLst>
                                      </p:cBhvr>
                                      <p:to>
                                        <p:strVal val="visible"/>
                                      </p:to>
                                    </p:set>
                                    <p:anim calcmode="lin" valueType="num">
                                      <p:cBhvr>
                                        <p:cTn id="45" dur="500" fill="hold"/>
                                        <p:tgtEl>
                                          <p:spTgt spid="13"/>
                                        </p:tgtEl>
                                        <p:attrNameLst>
                                          <p:attrName>ppt_w</p:attrName>
                                        </p:attrNameLst>
                                      </p:cBhvr>
                                      <p:tavLst>
                                        <p:tav tm="0">
                                          <p:val>
                                            <p:fltVal val="0"/>
                                          </p:val>
                                        </p:tav>
                                        <p:tav tm="100000">
                                          <p:val>
                                            <p:strVal val="#ppt_w"/>
                                          </p:val>
                                        </p:tav>
                                      </p:tavLst>
                                    </p:anim>
                                    <p:anim calcmode="lin" valueType="num">
                                      <p:cBhvr>
                                        <p:cTn id="46" dur="500" fill="hold"/>
                                        <p:tgtEl>
                                          <p:spTgt spid="13"/>
                                        </p:tgtEl>
                                        <p:attrNameLst>
                                          <p:attrName>ppt_h</p:attrName>
                                        </p:attrNameLst>
                                      </p:cBhvr>
                                      <p:tavLst>
                                        <p:tav tm="0">
                                          <p:val>
                                            <p:fltVal val="0"/>
                                          </p:val>
                                        </p:tav>
                                        <p:tav tm="100000">
                                          <p:val>
                                            <p:strVal val="#ppt_h"/>
                                          </p:val>
                                        </p:tav>
                                      </p:tavLst>
                                    </p:anim>
                                    <p:anim calcmode="lin" valueType="num">
                                      <p:cBhvr>
                                        <p:cTn id="47" dur="500" fill="hold"/>
                                        <p:tgtEl>
                                          <p:spTgt spid="13"/>
                                        </p:tgtEl>
                                        <p:attrNameLst>
                                          <p:attrName>style.rotation</p:attrName>
                                        </p:attrNameLst>
                                      </p:cBhvr>
                                      <p:tavLst>
                                        <p:tav tm="0">
                                          <p:val>
                                            <p:fltVal val="360"/>
                                          </p:val>
                                        </p:tav>
                                        <p:tav tm="100000">
                                          <p:val>
                                            <p:fltVal val="0"/>
                                          </p:val>
                                        </p:tav>
                                      </p:tavLst>
                                    </p:anim>
                                    <p:animEffect transition="in" filter="fade">
                                      <p:cBhvr>
                                        <p:cTn id="48" dur="500"/>
                                        <p:tgtEl>
                                          <p:spTgt spid="13"/>
                                        </p:tgtEl>
                                      </p:cBhvr>
                                    </p:animEffect>
                                  </p:childTnLst>
                                </p:cTn>
                              </p:par>
                            </p:childTnLst>
                          </p:cTn>
                        </p:par>
                      </p:childTnLst>
                    </p:cTn>
                  </p:par>
                  <p:par>
                    <p:cTn id="49" fill="hold">
                      <p:stCondLst>
                        <p:cond delay="indefinite"/>
                      </p:stCondLst>
                      <p:childTnLst>
                        <p:par>
                          <p:cTn id="50" fill="hold">
                            <p:stCondLst>
                              <p:cond delay="0"/>
                            </p:stCondLst>
                            <p:childTnLst>
                              <p:par>
                                <p:cTn id="51" presetID="26" presetClass="entr" presetSubtype="0" fill="hold" grpId="0" nodeType="clickEffect">
                                  <p:stCondLst>
                                    <p:cond delay="0"/>
                                  </p:stCondLst>
                                  <p:childTnLst>
                                    <p:set>
                                      <p:cBhvr>
                                        <p:cTn id="52" dur="1" fill="hold">
                                          <p:stCondLst>
                                            <p:cond delay="0"/>
                                          </p:stCondLst>
                                        </p:cTn>
                                        <p:tgtEl>
                                          <p:spTgt spid="14"/>
                                        </p:tgtEl>
                                        <p:attrNameLst>
                                          <p:attrName>style.visibility</p:attrName>
                                        </p:attrNameLst>
                                      </p:cBhvr>
                                      <p:to>
                                        <p:strVal val="visible"/>
                                      </p:to>
                                    </p:set>
                                    <p:animEffect transition="in" filter="wipe(down)">
                                      <p:cBhvr>
                                        <p:cTn id="53" dur="580">
                                          <p:stCondLst>
                                            <p:cond delay="0"/>
                                          </p:stCondLst>
                                        </p:cTn>
                                        <p:tgtEl>
                                          <p:spTgt spid="14"/>
                                        </p:tgtEl>
                                      </p:cBhvr>
                                    </p:animEffect>
                                    <p:anim calcmode="lin" valueType="num">
                                      <p:cBhvr>
                                        <p:cTn id="54"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55"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56"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57"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58"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59" dur="26">
                                          <p:stCondLst>
                                            <p:cond delay="650"/>
                                          </p:stCondLst>
                                        </p:cTn>
                                        <p:tgtEl>
                                          <p:spTgt spid="14"/>
                                        </p:tgtEl>
                                      </p:cBhvr>
                                      <p:to x="100000" y="60000"/>
                                    </p:animScale>
                                    <p:animScale>
                                      <p:cBhvr>
                                        <p:cTn id="60" dur="166" decel="50000">
                                          <p:stCondLst>
                                            <p:cond delay="676"/>
                                          </p:stCondLst>
                                        </p:cTn>
                                        <p:tgtEl>
                                          <p:spTgt spid="14"/>
                                        </p:tgtEl>
                                      </p:cBhvr>
                                      <p:to x="100000" y="100000"/>
                                    </p:animScale>
                                    <p:animScale>
                                      <p:cBhvr>
                                        <p:cTn id="61" dur="26">
                                          <p:stCondLst>
                                            <p:cond delay="1312"/>
                                          </p:stCondLst>
                                        </p:cTn>
                                        <p:tgtEl>
                                          <p:spTgt spid="14"/>
                                        </p:tgtEl>
                                      </p:cBhvr>
                                      <p:to x="100000" y="80000"/>
                                    </p:animScale>
                                    <p:animScale>
                                      <p:cBhvr>
                                        <p:cTn id="62" dur="166" decel="50000">
                                          <p:stCondLst>
                                            <p:cond delay="1338"/>
                                          </p:stCondLst>
                                        </p:cTn>
                                        <p:tgtEl>
                                          <p:spTgt spid="14"/>
                                        </p:tgtEl>
                                      </p:cBhvr>
                                      <p:to x="100000" y="100000"/>
                                    </p:animScale>
                                    <p:animScale>
                                      <p:cBhvr>
                                        <p:cTn id="63" dur="26">
                                          <p:stCondLst>
                                            <p:cond delay="1642"/>
                                          </p:stCondLst>
                                        </p:cTn>
                                        <p:tgtEl>
                                          <p:spTgt spid="14"/>
                                        </p:tgtEl>
                                      </p:cBhvr>
                                      <p:to x="100000" y="90000"/>
                                    </p:animScale>
                                    <p:animScale>
                                      <p:cBhvr>
                                        <p:cTn id="64" dur="166" decel="50000">
                                          <p:stCondLst>
                                            <p:cond delay="1668"/>
                                          </p:stCondLst>
                                        </p:cTn>
                                        <p:tgtEl>
                                          <p:spTgt spid="14"/>
                                        </p:tgtEl>
                                      </p:cBhvr>
                                      <p:to x="100000" y="100000"/>
                                    </p:animScale>
                                    <p:animScale>
                                      <p:cBhvr>
                                        <p:cTn id="65" dur="26">
                                          <p:stCondLst>
                                            <p:cond delay="1808"/>
                                          </p:stCondLst>
                                        </p:cTn>
                                        <p:tgtEl>
                                          <p:spTgt spid="14"/>
                                        </p:tgtEl>
                                      </p:cBhvr>
                                      <p:to x="100000" y="95000"/>
                                    </p:animScale>
                                    <p:animScale>
                                      <p:cBhvr>
                                        <p:cTn id="66" dur="166" decel="50000">
                                          <p:stCondLst>
                                            <p:cond delay="1834"/>
                                          </p:stCondLst>
                                        </p:cTn>
                                        <p:tgtEl>
                                          <p:spTgt spid="14"/>
                                        </p:tgtEl>
                                      </p:cBhvr>
                                      <p:to x="100000" y="100000"/>
                                    </p:animScale>
                                  </p:childTnLst>
                                </p:cTn>
                              </p:par>
                            </p:childTnLst>
                          </p:cTn>
                        </p:par>
                      </p:childTnLst>
                    </p:cTn>
                  </p:par>
                  <p:par>
                    <p:cTn id="67" fill="hold">
                      <p:stCondLst>
                        <p:cond delay="indefinite"/>
                      </p:stCondLst>
                      <p:childTnLst>
                        <p:par>
                          <p:cTn id="68" fill="hold">
                            <p:stCondLst>
                              <p:cond delay="0"/>
                            </p:stCondLst>
                            <p:childTnLst>
                              <p:par>
                                <p:cTn id="69" presetID="56" presetClass="entr" presetSubtype="0" fill="hold" grpId="0" nodeType="clickEffect">
                                  <p:stCondLst>
                                    <p:cond delay="0"/>
                                  </p:stCondLst>
                                  <p:iterate type="lt">
                                    <p:tmPct val="10000"/>
                                  </p:iterate>
                                  <p:childTnLst>
                                    <p:set>
                                      <p:cBhvr>
                                        <p:cTn id="70" dur="1" fill="hold">
                                          <p:stCondLst>
                                            <p:cond delay="0"/>
                                          </p:stCondLst>
                                        </p:cTn>
                                        <p:tgtEl>
                                          <p:spTgt spid="15"/>
                                        </p:tgtEl>
                                        <p:attrNameLst>
                                          <p:attrName>style.visibility</p:attrName>
                                        </p:attrNameLst>
                                      </p:cBhvr>
                                      <p:to>
                                        <p:strVal val="visible"/>
                                      </p:to>
                                    </p:set>
                                    <p:anim by="(-#ppt_w*2)" calcmode="lin" valueType="num">
                                      <p:cBhvr rctx="PPT">
                                        <p:cTn id="71" dur="500" autoRev="1" fill="hold">
                                          <p:stCondLst>
                                            <p:cond delay="0"/>
                                          </p:stCondLst>
                                        </p:cTn>
                                        <p:tgtEl>
                                          <p:spTgt spid="15"/>
                                        </p:tgtEl>
                                        <p:attrNameLst>
                                          <p:attrName>ppt_w</p:attrName>
                                        </p:attrNameLst>
                                      </p:cBhvr>
                                    </p:anim>
                                    <p:anim by="(#ppt_w*0.50)" calcmode="lin" valueType="num">
                                      <p:cBhvr>
                                        <p:cTn id="72" dur="500" decel="50000" autoRev="1" fill="hold">
                                          <p:stCondLst>
                                            <p:cond delay="0"/>
                                          </p:stCondLst>
                                        </p:cTn>
                                        <p:tgtEl>
                                          <p:spTgt spid="15"/>
                                        </p:tgtEl>
                                        <p:attrNameLst>
                                          <p:attrName>ppt_x</p:attrName>
                                        </p:attrNameLst>
                                      </p:cBhvr>
                                    </p:anim>
                                    <p:anim from="(-#ppt_h/2)" to="(#ppt_y)" calcmode="lin" valueType="num">
                                      <p:cBhvr>
                                        <p:cTn id="73" dur="1000" fill="hold">
                                          <p:stCondLst>
                                            <p:cond delay="0"/>
                                          </p:stCondLst>
                                        </p:cTn>
                                        <p:tgtEl>
                                          <p:spTgt spid="15"/>
                                        </p:tgtEl>
                                        <p:attrNameLst>
                                          <p:attrName>ppt_y</p:attrName>
                                        </p:attrNameLst>
                                      </p:cBhvr>
                                    </p:anim>
                                    <p:animRot by="21600000">
                                      <p:cBhvr>
                                        <p:cTn id="74" dur="1000" fill="hold">
                                          <p:stCondLst>
                                            <p:cond delay="0"/>
                                          </p:stCondLst>
                                        </p:cTn>
                                        <p:tgtEl>
                                          <p:spTgt spid="15"/>
                                        </p:tgtEl>
                                        <p:attrNameLst>
                                          <p:attrName>r</p:attrName>
                                        </p:attrNameLst>
                                      </p:cBhvr>
                                    </p:animRot>
                                  </p:childTnLst>
                                </p:cTn>
                              </p:par>
                            </p:childTnLst>
                          </p:cTn>
                        </p:par>
                      </p:childTnLst>
                    </p:cTn>
                  </p:par>
                  <p:par>
                    <p:cTn id="75" fill="hold">
                      <p:stCondLst>
                        <p:cond delay="indefinite"/>
                      </p:stCondLst>
                      <p:childTnLst>
                        <p:par>
                          <p:cTn id="76" fill="hold">
                            <p:stCondLst>
                              <p:cond delay="0"/>
                            </p:stCondLst>
                            <p:childTnLst>
                              <p:par>
                                <p:cTn id="77" presetID="38" presetClass="entr" presetSubtype="0" accel="50000" fill="hold" grpId="0" nodeType="clickEffect">
                                  <p:stCondLst>
                                    <p:cond delay="0"/>
                                  </p:stCondLst>
                                  <p:iterate type="lt">
                                    <p:tmPct val="50000"/>
                                  </p:iterate>
                                  <p:childTnLst>
                                    <p:set>
                                      <p:cBhvr>
                                        <p:cTn id="78" dur="1" fill="hold">
                                          <p:stCondLst>
                                            <p:cond delay="0"/>
                                          </p:stCondLst>
                                        </p:cTn>
                                        <p:tgtEl>
                                          <p:spTgt spid="16"/>
                                        </p:tgtEl>
                                        <p:attrNameLst>
                                          <p:attrName>style.visibility</p:attrName>
                                        </p:attrNameLst>
                                      </p:cBhvr>
                                      <p:to>
                                        <p:strVal val="visible"/>
                                      </p:to>
                                    </p:set>
                                    <p:set>
                                      <p:cBhvr>
                                        <p:cTn id="79" dur="227" fill="hold">
                                          <p:stCondLst>
                                            <p:cond delay="0"/>
                                          </p:stCondLst>
                                        </p:cTn>
                                        <p:tgtEl>
                                          <p:spTgt spid="16"/>
                                        </p:tgtEl>
                                        <p:attrNameLst>
                                          <p:attrName>style.rotation</p:attrName>
                                        </p:attrNameLst>
                                      </p:cBhvr>
                                      <p:to>
                                        <p:strVal val="-45.0"/>
                                      </p:to>
                                    </p:set>
                                    <p:anim calcmode="lin" valueType="num">
                                      <p:cBhvr>
                                        <p:cTn id="80" dur="227" fill="hold">
                                          <p:stCondLst>
                                            <p:cond delay="227"/>
                                          </p:stCondLst>
                                        </p:cTn>
                                        <p:tgtEl>
                                          <p:spTgt spid="16"/>
                                        </p:tgtEl>
                                        <p:attrNameLst>
                                          <p:attrName>style.rotation</p:attrName>
                                        </p:attrNameLst>
                                      </p:cBhvr>
                                      <p:tavLst>
                                        <p:tav tm="0">
                                          <p:val>
                                            <p:fltVal val="-45"/>
                                          </p:val>
                                        </p:tav>
                                        <p:tav tm="69900">
                                          <p:val>
                                            <p:fltVal val="45"/>
                                          </p:val>
                                        </p:tav>
                                        <p:tav tm="100000">
                                          <p:val>
                                            <p:fltVal val="0"/>
                                          </p:val>
                                        </p:tav>
                                      </p:tavLst>
                                    </p:anim>
                                    <p:anim calcmode="lin" valueType="num">
                                      <p:cBhvr>
                                        <p:cTn id="81" dur="227" fill="hold">
                                          <p:stCondLst>
                                            <p:cond delay="0"/>
                                          </p:stCondLst>
                                        </p:cTn>
                                        <p:tgtEl>
                                          <p:spTgt spid="16"/>
                                        </p:tgtEl>
                                        <p:attrNameLst>
                                          <p:attrName>ppt_y</p:attrName>
                                        </p:attrNameLst>
                                      </p:cBhvr>
                                      <p:tavLst>
                                        <p:tav tm="0">
                                          <p:val>
                                            <p:strVal val="#ppt_y-1"/>
                                          </p:val>
                                        </p:tav>
                                        <p:tav tm="100000">
                                          <p:val>
                                            <p:strVal val="#ppt_y-(0.354*#ppt_w-0.172*#ppt_h)"/>
                                          </p:val>
                                        </p:tav>
                                      </p:tavLst>
                                    </p:anim>
                                    <p:anim calcmode="lin" valueType="num">
                                      <p:cBhvr>
                                        <p:cTn id="82" dur="78" decel="50000" autoRev="1" fill="hold">
                                          <p:stCondLst>
                                            <p:cond delay="227"/>
                                          </p:stCondLst>
                                        </p:cTn>
                                        <p:tgtEl>
                                          <p:spTgt spid="16"/>
                                        </p:tgtEl>
                                        <p:attrNameLst>
                                          <p:attrName>ppt_y</p:attrName>
                                        </p:attrNameLst>
                                      </p:cBhvr>
                                      <p:tavLst>
                                        <p:tav tm="0">
                                          <p:val>
                                            <p:strVal val="#ppt_y-(0.354*#ppt_w-0.172*#ppt_h)"/>
                                          </p:val>
                                        </p:tav>
                                        <p:tav tm="100000">
                                          <p:val>
                                            <p:strVal val="#ppt_y-(0.354*#ppt_w-0.172*#ppt_h)-#ppt_h/2"/>
                                          </p:val>
                                        </p:tav>
                                      </p:tavLst>
                                    </p:anim>
                                    <p:anim calcmode="lin" valueType="num">
                                      <p:cBhvr>
                                        <p:cTn id="83" dur="68" fill="hold">
                                          <p:stCondLst>
                                            <p:cond delay="432"/>
                                          </p:stCondLst>
                                        </p:cTn>
                                        <p:tgtEl>
                                          <p:spTgt spid="16"/>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p:bldP spid="9" grpId="0"/>
      <p:bldP spid="11" grpId="0"/>
      <p:bldP spid="12" grpId="0"/>
      <p:bldP spid="13" grpId="0"/>
      <p:bldP spid="14" grpId="0"/>
      <p:bldP spid="15" grpId="0"/>
      <p:bldP spid="16" grpId="0"/>
    </p:bldLst>
  </p:timing>
</p:sld>
</file>

<file path=ppt/slides/slide58.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title"/>
          </p:nvPr>
        </p:nvSpPr>
        <p:spPr>
          <a:xfrm>
            <a:off x="0" y="3352800"/>
            <a:ext cx="9144000" cy="808038"/>
          </a:xfrm>
        </p:spPr>
        <p:txBody>
          <a:bodyPr>
            <a:normAutofit fontScale="90000"/>
          </a:bodyPr>
          <a:lstStyle/>
          <a:p>
            <a:r>
              <a:rPr lang="en-US" sz="5400" b="1" dirty="0" smtClean="0">
                <a:solidFill>
                  <a:srgbClr val="FFFFFF"/>
                </a:solidFill>
                <a:latin typeface="Arial"/>
                <a:cs typeface="Arial"/>
              </a:rPr>
              <a:t/>
            </a:r>
            <a:br>
              <a:rPr lang="en-US" sz="5400" b="1" dirty="0" smtClean="0">
                <a:solidFill>
                  <a:srgbClr val="FFFFFF"/>
                </a:solidFill>
                <a:latin typeface="Arial"/>
                <a:cs typeface="Arial"/>
              </a:rPr>
            </a:br>
            <a:r>
              <a:rPr lang="en-US" sz="5400" b="1" dirty="0" smtClean="0">
                <a:solidFill>
                  <a:srgbClr val="FFFFFF"/>
                </a:solidFill>
                <a:cs typeface="Arial"/>
              </a:rPr>
              <a:t>Tally Your Scores</a:t>
            </a:r>
            <a:br>
              <a:rPr lang="en-US" sz="5400" b="1" dirty="0" smtClean="0">
                <a:solidFill>
                  <a:srgbClr val="FFFFFF"/>
                </a:solidFill>
                <a:cs typeface="Arial"/>
              </a:rPr>
            </a:br>
            <a:r>
              <a:rPr lang="en-US" sz="2000" b="1" dirty="0">
                <a:solidFill>
                  <a:srgbClr val="FFFFFF"/>
                </a:solidFill>
                <a:cs typeface="Arial"/>
              </a:rPr>
              <a:t>Round 1 – 1 </a:t>
            </a:r>
            <a:r>
              <a:rPr lang="en-US" sz="2000" b="1" dirty="0" smtClean="0">
                <a:solidFill>
                  <a:srgbClr val="FFFFFF"/>
                </a:solidFill>
                <a:cs typeface="Arial"/>
              </a:rPr>
              <a:t>Point/Correct Answer</a:t>
            </a:r>
            <a:br>
              <a:rPr lang="en-US" sz="2000" b="1" dirty="0" smtClean="0">
                <a:solidFill>
                  <a:srgbClr val="FFFFFF"/>
                </a:solidFill>
                <a:cs typeface="Arial"/>
              </a:rPr>
            </a:br>
            <a:r>
              <a:rPr lang="en-US" sz="2000" b="1" dirty="0" smtClean="0">
                <a:solidFill>
                  <a:srgbClr val="FFFFFF"/>
                </a:solidFill>
                <a:cs typeface="Arial"/>
              </a:rPr>
              <a:t>Round 2 – 2 Points/Correct Answer</a:t>
            </a:r>
            <a:br>
              <a:rPr lang="en-US" sz="2000" b="1" dirty="0" smtClean="0">
                <a:solidFill>
                  <a:srgbClr val="FFFFFF"/>
                </a:solidFill>
                <a:cs typeface="Arial"/>
              </a:rPr>
            </a:br>
            <a:r>
              <a:rPr lang="en-US" sz="2000" b="1" dirty="0" smtClean="0">
                <a:solidFill>
                  <a:srgbClr val="FFFFFF"/>
                </a:solidFill>
                <a:cs typeface="Arial"/>
              </a:rPr>
              <a:t>Round 3 </a:t>
            </a:r>
            <a:r>
              <a:rPr lang="en-US" sz="2000" b="1" dirty="0">
                <a:solidFill>
                  <a:srgbClr val="FFFFFF"/>
                </a:solidFill>
                <a:cs typeface="Arial"/>
              </a:rPr>
              <a:t>– </a:t>
            </a:r>
            <a:r>
              <a:rPr lang="en-US" sz="2000" b="1" dirty="0" smtClean="0">
                <a:solidFill>
                  <a:srgbClr val="FFFFFF"/>
                </a:solidFill>
                <a:cs typeface="Arial"/>
              </a:rPr>
              <a:t>3 Points/Correct Allergen </a:t>
            </a:r>
          </a:p>
        </p:txBody>
      </p:sp>
      <p:pic>
        <p:nvPicPr>
          <p:cNvPr id="5" name="Picture 4" descr="Food Allergy Jeopardy.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831733"/>
            <a:ext cx="7084060" cy="2140067"/>
          </a:xfrm>
          <a:prstGeom prst="rect">
            <a:avLst/>
          </a:prstGeom>
          <a:ln w="57150" cmpd="sng">
            <a:solidFill>
              <a:schemeClr val="tx1"/>
            </a:solidFill>
          </a:ln>
        </p:spPr>
      </p:pic>
    </p:spTree>
    <p:extLst>
      <p:ext uri="{BB962C8B-B14F-4D97-AF65-F5344CB8AC3E}">
        <p14:creationId xmlns:p14="http://schemas.microsoft.com/office/powerpoint/2010/main" val="288209256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9.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Subtitle 6"/>
          <p:cNvSpPr>
            <a:spLocks noGrp="1"/>
          </p:cNvSpPr>
          <p:nvPr>
            <p:ph type="subTitle" idx="1"/>
          </p:nvPr>
        </p:nvSpPr>
        <p:spPr>
          <a:xfrm>
            <a:off x="1371600" y="4648200"/>
            <a:ext cx="6400800" cy="1752600"/>
          </a:xfrm>
        </p:spPr>
        <p:txBody>
          <a:bodyPr/>
          <a:lstStyle/>
          <a:p>
            <a:r>
              <a:rPr lang="en-US" sz="4000" b="1" dirty="0" smtClean="0">
                <a:solidFill>
                  <a:schemeClr val="bg1"/>
                </a:solidFill>
              </a:rPr>
              <a:t>Thanks for Playing!</a:t>
            </a:r>
            <a:endParaRPr lang="en-US" sz="4000" b="1" dirty="0">
              <a:solidFill>
                <a:schemeClr val="bg1"/>
              </a:solidFill>
            </a:endParaRPr>
          </a:p>
        </p:txBody>
      </p:sp>
      <p:pic>
        <p:nvPicPr>
          <p:cNvPr id="4" name="Picture 3" descr="Food Allergy Jeopardy.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2279533"/>
            <a:ext cx="7084060" cy="2140067"/>
          </a:xfrm>
          <a:prstGeom prst="rect">
            <a:avLst/>
          </a:prstGeom>
          <a:ln w="57150" cmpd="sng">
            <a:solidFill>
              <a:schemeClr val="tx1"/>
            </a:solidFill>
          </a:ln>
        </p:spPr>
      </p:pic>
    </p:spTree>
    <p:extLst>
      <p:ext uri="{BB962C8B-B14F-4D97-AF65-F5344CB8AC3E}">
        <p14:creationId xmlns:p14="http://schemas.microsoft.com/office/powerpoint/2010/main" val="178026693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838200"/>
            <a:ext cx="8229600" cy="1828800"/>
          </a:xfrm>
        </p:spPr>
        <p:txBody>
          <a:bodyPr/>
          <a:lstStyle/>
          <a:p>
            <a:pPr marL="0" indent="0">
              <a:buNone/>
            </a:pPr>
            <a:r>
              <a:rPr lang="en-US" b="1" dirty="0" smtClean="0">
                <a:solidFill>
                  <a:srgbClr val="000000"/>
                </a:solidFill>
              </a:rPr>
              <a:t>1. Anaphylaxis means “a potentially life threatening allergic reaction”.</a:t>
            </a:r>
            <a:endParaRPr lang="en-US" b="1" dirty="0">
              <a:solidFill>
                <a:srgbClr val="000000"/>
              </a:solidFill>
            </a:endParaRPr>
          </a:p>
        </p:txBody>
      </p:sp>
      <p:sp>
        <p:nvSpPr>
          <p:cNvPr id="4" name="Content Placeholder 2"/>
          <p:cNvSpPr txBox="1">
            <a:spLocks/>
          </p:cNvSpPr>
          <p:nvPr/>
        </p:nvSpPr>
        <p:spPr bwMode="auto">
          <a:xfrm>
            <a:off x="533400" y="2057400"/>
            <a:ext cx="8001000" cy="1828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charset="0"/>
              <a:buNone/>
            </a:pPr>
            <a:r>
              <a:rPr lang="en-US" sz="8000" b="1" dirty="0" smtClean="0">
                <a:solidFill>
                  <a:srgbClr val="3BA6D1"/>
                </a:solidFill>
              </a:rPr>
              <a:t>TRUE</a:t>
            </a:r>
          </a:p>
          <a:p>
            <a:pPr marL="0" indent="0" algn="ctr">
              <a:buFont typeface="Arial" charset="0"/>
              <a:buNone/>
            </a:pPr>
            <a:endParaRPr lang="en-US" sz="1100" dirty="0" smtClean="0">
              <a:solidFill>
                <a:srgbClr val="3BA6D1"/>
              </a:solidFill>
            </a:endParaRPr>
          </a:p>
          <a:p>
            <a:pPr marL="0" indent="0" algn="ctr">
              <a:buNone/>
            </a:pPr>
            <a:r>
              <a:rPr lang="en-US" sz="2800" i="1" dirty="0">
                <a:solidFill>
                  <a:srgbClr val="3BA6D1"/>
                </a:solidFill>
              </a:rPr>
              <a:t>Anaphylaxis is a serious allergic reaction that happens quickly and may cause death if it’s not </a:t>
            </a:r>
            <a:r>
              <a:rPr lang="en-US" sz="2800" i="1" dirty="0" smtClean="0">
                <a:solidFill>
                  <a:srgbClr val="3BA6D1"/>
                </a:solidFill>
              </a:rPr>
              <a:t>treated properly.</a:t>
            </a:r>
            <a:r>
              <a:rPr lang="en-US" sz="2800" dirty="0" smtClean="0">
                <a:solidFill>
                  <a:srgbClr val="3BA6D1"/>
                </a:solidFill>
              </a:rPr>
              <a:t> </a:t>
            </a:r>
            <a:endParaRPr lang="en-US" sz="2800" i="1" dirty="0">
              <a:solidFill>
                <a:srgbClr val="3BA6D1"/>
              </a:solidFill>
            </a:endParaRPr>
          </a:p>
        </p:txBody>
      </p:sp>
    </p:spTree>
    <p:extLst>
      <p:ext uri="{BB962C8B-B14F-4D97-AF65-F5344CB8AC3E}">
        <p14:creationId xmlns:p14="http://schemas.microsoft.com/office/powerpoint/2010/main" val="28306007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28600"/>
            <a:ext cx="8229600" cy="1143000"/>
          </a:xfrm>
        </p:spPr>
        <p:txBody>
          <a:bodyPr/>
          <a:lstStyle/>
          <a:p>
            <a:pPr algn="l"/>
            <a:r>
              <a:rPr lang="en-US" b="1" dirty="0" smtClean="0"/>
              <a:t>2</a:t>
            </a:r>
            <a:r>
              <a:rPr lang="en-US" sz="4800" b="1" dirty="0" smtClean="0"/>
              <a:t>. </a:t>
            </a:r>
            <a:r>
              <a:rPr lang="en-US" sz="4800" b="1" dirty="0"/>
              <a:t>True or False?</a:t>
            </a:r>
            <a:endParaRPr lang="en-US" sz="4800" dirty="0"/>
          </a:p>
        </p:txBody>
      </p:sp>
      <p:sp>
        <p:nvSpPr>
          <p:cNvPr id="2" name="Content Placeholder 1"/>
          <p:cNvSpPr>
            <a:spLocks noGrp="1"/>
          </p:cNvSpPr>
          <p:nvPr>
            <p:ph idx="1"/>
          </p:nvPr>
        </p:nvSpPr>
        <p:spPr/>
        <p:txBody>
          <a:bodyPr/>
          <a:lstStyle/>
          <a:p>
            <a:pPr marL="0" indent="0">
              <a:buNone/>
            </a:pPr>
            <a:r>
              <a:rPr lang="en-US" sz="4400" dirty="0">
                <a:solidFill>
                  <a:srgbClr val="000000"/>
                </a:solidFill>
              </a:rPr>
              <a:t>A peanut is a type of tree nut.</a:t>
            </a:r>
          </a:p>
          <a:p>
            <a:endParaRPr lang="en-US" sz="3600" dirty="0"/>
          </a:p>
        </p:txBody>
      </p:sp>
    </p:spTree>
    <p:extLst>
      <p:ext uri="{BB962C8B-B14F-4D97-AF65-F5344CB8AC3E}">
        <p14:creationId xmlns:p14="http://schemas.microsoft.com/office/powerpoint/2010/main" val="316168998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838200"/>
            <a:ext cx="8229600" cy="1828800"/>
          </a:xfrm>
        </p:spPr>
        <p:txBody>
          <a:bodyPr/>
          <a:lstStyle/>
          <a:p>
            <a:pPr marL="0" indent="0">
              <a:buNone/>
            </a:pPr>
            <a:r>
              <a:rPr lang="en-US" b="1" dirty="0" smtClean="0">
                <a:solidFill>
                  <a:srgbClr val="000000"/>
                </a:solidFill>
              </a:rPr>
              <a:t>2. A </a:t>
            </a:r>
            <a:r>
              <a:rPr lang="en-US" b="1" dirty="0">
                <a:solidFill>
                  <a:srgbClr val="000000"/>
                </a:solidFill>
              </a:rPr>
              <a:t>peanut is a type of tree nut.</a:t>
            </a:r>
          </a:p>
        </p:txBody>
      </p:sp>
      <p:sp>
        <p:nvSpPr>
          <p:cNvPr id="4" name="Content Placeholder 2"/>
          <p:cNvSpPr txBox="1">
            <a:spLocks/>
          </p:cNvSpPr>
          <p:nvPr/>
        </p:nvSpPr>
        <p:spPr bwMode="auto">
          <a:xfrm>
            <a:off x="533400" y="1600200"/>
            <a:ext cx="8001000" cy="1828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charset="0"/>
              <a:buNone/>
            </a:pPr>
            <a:r>
              <a:rPr lang="en-US" sz="8000" b="1" dirty="0" smtClean="0">
                <a:solidFill>
                  <a:srgbClr val="3BA6D1"/>
                </a:solidFill>
              </a:rPr>
              <a:t>FALSE</a:t>
            </a:r>
          </a:p>
          <a:p>
            <a:pPr marL="0" indent="0" algn="ctr">
              <a:buFont typeface="Arial" charset="0"/>
              <a:buNone/>
            </a:pPr>
            <a:endParaRPr lang="en-US" sz="1100" dirty="0" smtClean="0">
              <a:solidFill>
                <a:srgbClr val="3BA6D1"/>
              </a:solidFill>
            </a:endParaRPr>
          </a:p>
          <a:p>
            <a:pPr marL="0" indent="0" algn="ctr">
              <a:buNone/>
            </a:pPr>
            <a:r>
              <a:rPr lang="en-US" sz="2600" i="1" dirty="0">
                <a:solidFill>
                  <a:srgbClr val="3BA6D1"/>
                </a:solidFill>
              </a:rPr>
              <a:t>Peanuts are a legume and in the same family of foods as peas and lentils. These grow in the ground. Tree nuts – which grow on trees - are a different allergen and include nuts such as almonds, walnuts, hazelnuts, pistachios, pecans, and cashews.</a:t>
            </a:r>
            <a:r>
              <a:rPr lang="en-US" sz="2600" dirty="0">
                <a:solidFill>
                  <a:srgbClr val="3BA6D1"/>
                </a:solidFill>
              </a:rPr>
              <a:t> </a:t>
            </a:r>
          </a:p>
        </p:txBody>
      </p:sp>
    </p:spTree>
    <p:extLst>
      <p:ext uri="{BB962C8B-B14F-4D97-AF65-F5344CB8AC3E}">
        <p14:creationId xmlns:p14="http://schemas.microsoft.com/office/powerpoint/2010/main" val="32095360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l"/>
            <a:r>
              <a:rPr lang="en-US" sz="4800" b="1" dirty="0" smtClean="0"/>
              <a:t>3. </a:t>
            </a:r>
            <a:r>
              <a:rPr lang="en-US" sz="4800" b="1" dirty="0"/>
              <a:t>True or False?</a:t>
            </a:r>
            <a:endParaRPr lang="en-US" sz="4800" dirty="0"/>
          </a:p>
        </p:txBody>
      </p:sp>
      <p:sp>
        <p:nvSpPr>
          <p:cNvPr id="2" name="Content Placeholder 1"/>
          <p:cNvSpPr>
            <a:spLocks noGrp="1"/>
          </p:cNvSpPr>
          <p:nvPr>
            <p:ph idx="1"/>
          </p:nvPr>
        </p:nvSpPr>
        <p:spPr/>
        <p:txBody>
          <a:bodyPr/>
          <a:lstStyle/>
          <a:p>
            <a:pPr marL="0" lvl="0" indent="0">
              <a:buNone/>
            </a:pPr>
            <a:r>
              <a:rPr lang="en-US" sz="4400" dirty="0"/>
              <a:t>A doctor who can typically diagnose food allergies is called an allergist.</a:t>
            </a:r>
          </a:p>
        </p:txBody>
      </p:sp>
    </p:spTree>
    <p:extLst>
      <p:ext uri="{BB962C8B-B14F-4D97-AF65-F5344CB8AC3E}">
        <p14:creationId xmlns:p14="http://schemas.microsoft.com/office/powerpoint/2010/main" val="406757170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AAC Elemenatary Schoo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AAC Elemenatary School.thmx</Template>
  <TotalTime>11609</TotalTime>
  <Words>2013</Words>
  <Application>Microsoft Macintosh PowerPoint</Application>
  <PresentationFormat>On-screen Show (4:3)</PresentationFormat>
  <Paragraphs>187</Paragraphs>
  <Slides>59</Slides>
  <Notes>0</Notes>
  <HiddenSlides>0</HiddenSlides>
  <MMClips>0</MMClips>
  <ScaleCrop>false</ScaleCrop>
  <HeadingPairs>
    <vt:vector size="4" baseType="variant">
      <vt:variant>
        <vt:lpstr>Theme</vt:lpstr>
      </vt:variant>
      <vt:variant>
        <vt:i4>1</vt:i4>
      </vt:variant>
      <vt:variant>
        <vt:lpstr>Slide Titles</vt:lpstr>
      </vt:variant>
      <vt:variant>
        <vt:i4>59</vt:i4>
      </vt:variant>
    </vt:vector>
  </HeadingPairs>
  <TitlesOfParts>
    <vt:vector size="60" baseType="lpstr">
      <vt:lpstr>AAC Elemenatary School</vt:lpstr>
      <vt:lpstr>PowerPoint Presentation</vt:lpstr>
      <vt:lpstr>Rules</vt:lpstr>
      <vt:lpstr>Keep Your Own Score</vt:lpstr>
      <vt:lpstr>Round 1 TRUE AND FALSE</vt:lpstr>
      <vt:lpstr>1. True or False?</vt:lpstr>
      <vt:lpstr>PowerPoint Presentation</vt:lpstr>
      <vt:lpstr>2. True or False?</vt:lpstr>
      <vt:lpstr>PowerPoint Presentation</vt:lpstr>
      <vt:lpstr>3. True or False?</vt:lpstr>
      <vt:lpstr>PowerPoint Presentation</vt:lpstr>
      <vt:lpstr>4. True or False?</vt:lpstr>
      <vt:lpstr>PowerPoint Presentation</vt:lpstr>
      <vt:lpstr>5. True or False?</vt:lpstr>
      <vt:lpstr>PowerPoint Presentation</vt:lpstr>
      <vt:lpstr>6. True or False?</vt:lpstr>
      <vt:lpstr>PowerPoint Presentation</vt:lpstr>
      <vt:lpstr>7. True or False?</vt:lpstr>
      <vt:lpstr>PowerPoint Presentation</vt:lpstr>
      <vt:lpstr>8. True or False?</vt:lpstr>
      <vt:lpstr>PowerPoint Presentation</vt:lpstr>
      <vt:lpstr>9. True or False?</vt:lpstr>
      <vt:lpstr>PowerPoint Presentation</vt:lpstr>
      <vt:lpstr>10. True or False?</vt:lpstr>
      <vt:lpstr>PowerPoint Presentation</vt:lpstr>
      <vt:lpstr>11. True or False?</vt:lpstr>
      <vt:lpstr>PowerPoint Presentation</vt:lpstr>
      <vt:lpstr>12. True or False?</vt:lpstr>
      <vt:lpstr>PowerPoint Presentation</vt:lpstr>
      <vt:lpstr>13. True or False?</vt:lpstr>
      <vt:lpstr>PowerPoint Presentation</vt:lpstr>
      <vt:lpstr>Round 1 TRUE AND FALSE Tally Your Score (1 Point/Correct Answer)</vt:lpstr>
      <vt:lpstr>Round 2 Double Jeopardy True and False (Points are doubled)</vt:lpstr>
      <vt:lpstr>1. True or False?</vt:lpstr>
      <vt:lpstr>PowerPoint Presentation</vt:lpstr>
      <vt:lpstr>2. True or False?</vt:lpstr>
      <vt:lpstr>PowerPoint Presentation</vt:lpstr>
      <vt:lpstr>3. True or False?</vt:lpstr>
      <vt:lpstr>PowerPoint Presentation</vt:lpstr>
      <vt:lpstr>4. True or False?</vt:lpstr>
      <vt:lpstr>PowerPoint Presentation</vt:lpstr>
      <vt:lpstr>5. True or False?</vt:lpstr>
      <vt:lpstr>PowerPoint Presentation</vt:lpstr>
      <vt:lpstr>6. True or False?</vt:lpstr>
      <vt:lpstr>PowerPoint Presentation</vt:lpstr>
      <vt:lpstr>7. True or False?</vt:lpstr>
      <vt:lpstr>PowerPoint Presentation</vt:lpstr>
      <vt:lpstr>8. True or False?</vt:lpstr>
      <vt:lpstr>PowerPoint Presentation</vt:lpstr>
      <vt:lpstr>9. True or False?</vt:lpstr>
      <vt:lpstr>PowerPoint Presentation</vt:lpstr>
      <vt:lpstr>10. True or False?</vt:lpstr>
      <vt:lpstr>PowerPoint Presentation</vt:lpstr>
      <vt:lpstr>Round 2 Double Jeopardy Tally Your Score (2 Points/Correct Answer)</vt:lpstr>
      <vt:lpstr>Round 3 Final Jeopardy (3 Points/Correct Answer) </vt:lpstr>
      <vt:lpstr>Round 3 Final Jeopardy (3 Points/Correct Answer) </vt:lpstr>
      <vt:lpstr>PowerPoint Presentation</vt:lpstr>
      <vt:lpstr>PowerPoint Presentation</vt:lpstr>
      <vt:lpstr> Tally Your Scores Round 1 – 1 Point/Correct Answer Round 2 – 2 Points/Correct Answer Round 3 – 3 Points/Correct Allergen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Allergy Awareness Header (32pt)</dc:title>
  <dc:creator>Kyle Dine</dc:creator>
  <cp:lastModifiedBy>Kyle Dine</cp:lastModifiedBy>
  <cp:revision>92</cp:revision>
  <dcterms:created xsi:type="dcterms:W3CDTF">2011-08-10T17:44:31Z</dcterms:created>
  <dcterms:modified xsi:type="dcterms:W3CDTF">2016-08-08T08:12:09Z</dcterms:modified>
</cp:coreProperties>
</file>